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4"/>
  </p:notesMasterIdLst>
  <p:sldIdLst>
    <p:sldId id="256" r:id="rId2"/>
    <p:sldId id="257" r:id="rId3"/>
    <p:sldId id="258" r:id="rId4"/>
    <p:sldId id="259" r:id="rId5"/>
    <p:sldId id="260" r:id="rId6"/>
    <p:sldId id="261" r:id="rId7"/>
    <p:sldId id="267" r:id="rId8"/>
    <p:sldId id="268" r:id="rId9"/>
    <p:sldId id="269" r:id="rId10"/>
    <p:sldId id="270" r:id="rId11"/>
    <p:sldId id="271" r:id="rId12"/>
    <p:sldId id="262" r:id="rId13"/>
    <p:sldId id="263" r:id="rId14"/>
    <p:sldId id="264" r:id="rId15"/>
    <p:sldId id="265" r:id="rId16"/>
    <p:sldId id="266" r:id="rId17"/>
    <p:sldId id="272" r:id="rId18"/>
    <p:sldId id="273" r:id="rId19"/>
    <p:sldId id="274" r:id="rId20"/>
    <p:sldId id="275" r:id="rId21"/>
    <p:sldId id="276" r:id="rId22"/>
    <p:sldId id="277" r:id="rId23"/>
    <p:sldId id="278" r:id="rId24"/>
    <p:sldId id="279" r:id="rId25"/>
    <p:sldId id="280" r:id="rId26"/>
    <p:sldId id="281" r:id="rId27"/>
    <p:sldId id="330" r:id="rId28"/>
    <p:sldId id="283" r:id="rId29"/>
    <p:sldId id="282" r:id="rId30"/>
    <p:sldId id="290" r:id="rId31"/>
    <p:sldId id="289" r:id="rId32"/>
    <p:sldId id="286" r:id="rId33"/>
    <p:sldId id="287" r:id="rId34"/>
    <p:sldId id="288" r:id="rId35"/>
    <p:sldId id="331" r:id="rId36"/>
    <p:sldId id="332" r:id="rId37"/>
    <p:sldId id="333" r:id="rId38"/>
    <p:sldId id="285" r:id="rId39"/>
    <p:sldId id="284" r:id="rId40"/>
    <p:sldId id="336" r:id="rId41"/>
    <p:sldId id="337" r:id="rId42"/>
    <p:sldId id="334" r:id="rId43"/>
    <p:sldId id="335" r:id="rId44"/>
    <p:sldId id="291" r:id="rId45"/>
    <p:sldId id="292" r:id="rId46"/>
    <p:sldId id="293" r:id="rId47"/>
    <p:sldId id="345" r:id="rId48"/>
    <p:sldId id="298" r:id="rId49"/>
    <p:sldId id="297" r:id="rId50"/>
    <p:sldId id="299" r:id="rId51"/>
    <p:sldId id="338" r:id="rId52"/>
    <p:sldId id="339" r:id="rId53"/>
    <p:sldId id="340" r:id="rId54"/>
    <p:sldId id="341" r:id="rId55"/>
    <p:sldId id="342" r:id="rId56"/>
    <p:sldId id="343" r:id="rId57"/>
    <p:sldId id="344" r:id="rId58"/>
    <p:sldId id="346" r:id="rId59"/>
    <p:sldId id="301" r:id="rId60"/>
    <p:sldId id="302" r:id="rId61"/>
    <p:sldId id="303" r:id="rId62"/>
    <p:sldId id="304" r:id="rId63"/>
    <p:sldId id="394" r:id="rId64"/>
    <p:sldId id="366" r:id="rId65"/>
    <p:sldId id="403" r:id="rId66"/>
    <p:sldId id="404" r:id="rId67"/>
    <p:sldId id="405" r:id="rId68"/>
    <p:sldId id="406" r:id="rId69"/>
    <p:sldId id="408" r:id="rId70"/>
    <p:sldId id="407" r:id="rId71"/>
    <p:sldId id="409" r:id="rId72"/>
    <p:sldId id="367" r:id="rId73"/>
    <p:sldId id="368" r:id="rId74"/>
    <p:sldId id="369" r:id="rId75"/>
    <p:sldId id="370" r:id="rId76"/>
    <p:sldId id="381" r:id="rId77"/>
    <p:sldId id="372" r:id="rId78"/>
    <p:sldId id="373" r:id="rId79"/>
    <p:sldId id="374" r:id="rId80"/>
    <p:sldId id="375" r:id="rId81"/>
    <p:sldId id="376" r:id="rId82"/>
    <p:sldId id="377" r:id="rId83"/>
    <p:sldId id="378" r:id="rId84"/>
    <p:sldId id="384" r:id="rId85"/>
    <p:sldId id="385" r:id="rId86"/>
    <p:sldId id="379" r:id="rId87"/>
    <p:sldId id="383" r:id="rId88"/>
    <p:sldId id="396" r:id="rId89"/>
    <p:sldId id="397" r:id="rId90"/>
    <p:sldId id="294" r:id="rId91"/>
    <p:sldId id="295" r:id="rId92"/>
    <p:sldId id="296" r:id="rId93"/>
    <p:sldId id="398" r:id="rId94"/>
    <p:sldId id="399" r:id="rId95"/>
    <p:sldId id="400" r:id="rId96"/>
    <p:sldId id="401" r:id="rId97"/>
    <p:sldId id="402" r:id="rId98"/>
    <p:sldId id="356" r:id="rId99"/>
    <p:sldId id="382" r:id="rId100"/>
    <p:sldId id="357" r:id="rId101"/>
    <p:sldId id="386" r:id="rId102"/>
    <p:sldId id="387" r:id="rId103"/>
    <p:sldId id="360" r:id="rId104"/>
    <p:sldId id="388" r:id="rId105"/>
    <p:sldId id="389" r:id="rId106"/>
    <p:sldId id="390" r:id="rId107"/>
    <p:sldId id="391" r:id="rId108"/>
    <p:sldId id="395" r:id="rId109"/>
    <p:sldId id="392" r:id="rId110"/>
    <p:sldId id="393" r:id="rId111"/>
    <p:sldId id="362" r:id="rId112"/>
    <p:sldId id="305" r:id="rId113"/>
    <p:sldId id="306" r:id="rId114"/>
    <p:sldId id="347" r:id="rId115"/>
    <p:sldId id="307" r:id="rId116"/>
    <p:sldId id="308" r:id="rId117"/>
    <p:sldId id="349" r:id="rId118"/>
    <p:sldId id="350" r:id="rId119"/>
    <p:sldId id="348" r:id="rId120"/>
    <p:sldId id="351" r:id="rId121"/>
    <p:sldId id="309" r:id="rId122"/>
    <p:sldId id="310" r:id="rId123"/>
    <p:sldId id="311" r:id="rId124"/>
    <p:sldId id="312" r:id="rId125"/>
    <p:sldId id="313" r:id="rId126"/>
    <p:sldId id="314" r:id="rId127"/>
    <p:sldId id="352" r:id="rId128"/>
    <p:sldId id="353" r:id="rId129"/>
    <p:sldId id="315" r:id="rId130"/>
    <p:sldId id="316" r:id="rId131"/>
    <p:sldId id="317" r:id="rId132"/>
    <p:sldId id="318" r:id="rId133"/>
    <p:sldId id="319" r:id="rId134"/>
    <p:sldId id="323" r:id="rId135"/>
    <p:sldId id="322" r:id="rId136"/>
    <p:sldId id="320" r:id="rId137"/>
    <p:sldId id="324" r:id="rId138"/>
    <p:sldId id="325" r:id="rId139"/>
    <p:sldId id="326" r:id="rId140"/>
    <p:sldId id="327" r:id="rId141"/>
    <p:sldId id="328" r:id="rId142"/>
    <p:sldId id="329" r:id="rId1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zione a CSS" id="{A20A1777-CBFE-9841-BB0B-2D3C9AA1C989}">
          <p14:sldIdLst>
            <p14:sldId id="256"/>
            <p14:sldId id="257"/>
            <p14:sldId id="258"/>
            <p14:sldId id="259"/>
            <p14:sldId id="260"/>
            <p14:sldId id="261"/>
            <p14:sldId id="267"/>
            <p14:sldId id="268"/>
            <p14:sldId id="269"/>
            <p14:sldId id="270"/>
            <p14:sldId id="271"/>
            <p14:sldId id="262"/>
            <p14:sldId id="263"/>
            <p14:sldId id="264"/>
            <p14:sldId id="265"/>
            <p14:sldId id="266"/>
            <p14:sldId id="272"/>
            <p14:sldId id="273"/>
            <p14:sldId id="274"/>
            <p14:sldId id="275"/>
            <p14:sldId id="276"/>
            <p14:sldId id="277"/>
            <p14:sldId id="278"/>
            <p14:sldId id="279"/>
          </p14:sldIdLst>
        </p14:section>
        <p14:section name="I selettori base" id="{E9718EC6-012B-A04A-95AE-C271DCD2CAB9}">
          <p14:sldIdLst>
            <p14:sldId id="280"/>
            <p14:sldId id="281"/>
            <p14:sldId id="330"/>
            <p14:sldId id="283"/>
            <p14:sldId id="282"/>
            <p14:sldId id="290"/>
            <p14:sldId id="289"/>
            <p14:sldId id="286"/>
            <p14:sldId id="287"/>
            <p14:sldId id="288"/>
          </p14:sldIdLst>
        </p14:section>
        <p14:section name="Selettori di relazione" id="{EBC462DA-15FA-E848-AA17-9F3E1F0CA047}">
          <p14:sldIdLst>
            <p14:sldId id="331"/>
            <p14:sldId id="332"/>
            <p14:sldId id="333"/>
            <p14:sldId id="285"/>
            <p14:sldId id="284"/>
            <p14:sldId id="336"/>
            <p14:sldId id="337"/>
            <p14:sldId id="334"/>
            <p14:sldId id="335"/>
            <p14:sldId id="291"/>
            <p14:sldId id="292"/>
            <p14:sldId id="293"/>
          </p14:sldIdLst>
        </p14:section>
        <p14:section name="Pseudoclassi" id="{594A2698-CEEF-CB49-85A0-D447849F5280}">
          <p14:sldIdLst>
            <p14:sldId id="345"/>
            <p14:sldId id="298"/>
            <p14:sldId id="297"/>
            <p14:sldId id="299"/>
            <p14:sldId id="338"/>
            <p14:sldId id="339"/>
            <p14:sldId id="340"/>
            <p14:sldId id="341"/>
            <p14:sldId id="342"/>
            <p14:sldId id="343"/>
            <p14:sldId id="344"/>
          </p14:sldIdLst>
        </p14:section>
        <p14:section name="Pseudoelementi" id="{01443E58-A1FD-8746-A419-BDE49C66DEAC}">
          <p14:sldIdLst>
            <p14:sldId id="346"/>
            <p14:sldId id="301"/>
            <p14:sldId id="302"/>
            <p14:sldId id="303"/>
            <p14:sldId id="304"/>
          </p14:sldIdLst>
        </p14:section>
        <p14:section name="I colori in CSS" id="{CC817BA8-B957-0847-8605-F937C437F1A9}">
          <p14:sldIdLst>
            <p14:sldId id="394"/>
            <p14:sldId id="366"/>
          </p14:sldIdLst>
        </p14:section>
        <p14:section name="Le unità di misura in CSS" id="{03CAECDA-839B-1E4D-8552-192E6AE889D4}">
          <p14:sldIdLst>
            <p14:sldId id="403"/>
            <p14:sldId id="404"/>
            <p14:sldId id="405"/>
            <p14:sldId id="406"/>
            <p14:sldId id="408"/>
            <p14:sldId id="407"/>
            <p14:sldId id="409"/>
            <p14:sldId id="367"/>
            <p14:sldId id="368"/>
            <p14:sldId id="369"/>
            <p14:sldId id="370"/>
            <p14:sldId id="381"/>
            <p14:sldId id="372"/>
            <p14:sldId id="373"/>
            <p14:sldId id="374"/>
            <p14:sldId id="375"/>
            <p14:sldId id="376"/>
            <p14:sldId id="377"/>
            <p14:sldId id="378"/>
            <p14:sldId id="384"/>
            <p14:sldId id="385"/>
            <p14:sldId id="379"/>
            <p14:sldId id="383"/>
            <p14:sldId id="396"/>
            <p14:sldId id="397"/>
            <p14:sldId id="294"/>
            <p14:sldId id="295"/>
            <p14:sldId id="296"/>
          </p14:sldIdLst>
        </p14:section>
        <p14:section name="Le principali proprietà CSS" id="{809B3263-BCA3-8649-8F25-1DC64D81BE86}">
          <p14:sldIdLst>
            <p14:sldId id="398"/>
            <p14:sldId id="399"/>
            <p14:sldId id="400"/>
            <p14:sldId id="401"/>
            <p14:sldId id="402"/>
            <p14:sldId id="356"/>
            <p14:sldId id="382"/>
            <p14:sldId id="357"/>
            <p14:sldId id="386"/>
            <p14:sldId id="387"/>
            <p14:sldId id="360"/>
            <p14:sldId id="388"/>
            <p14:sldId id="389"/>
            <p14:sldId id="390"/>
            <p14:sldId id="391"/>
            <p14:sldId id="395"/>
            <p14:sldId id="392"/>
            <p14:sldId id="393"/>
            <p14:sldId id="362"/>
          </p14:sldIdLst>
        </p14:section>
        <p14:section name="Il layout" id="{876813A0-A17C-854C-9CE7-68E66A93270F}">
          <p14:sldIdLst>
            <p14:sldId id="305"/>
            <p14:sldId id="306"/>
            <p14:sldId id="347"/>
            <p14:sldId id="307"/>
            <p14:sldId id="308"/>
            <p14:sldId id="349"/>
            <p14:sldId id="350"/>
            <p14:sldId id="348"/>
            <p14:sldId id="351"/>
            <p14:sldId id="309"/>
            <p14:sldId id="310"/>
            <p14:sldId id="311"/>
            <p14:sldId id="312"/>
            <p14:sldId id="313"/>
            <p14:sldId id="314"/>
            <p14:sldId id="352"/>
            <p14:sldId id="353"/>
            <p14:sldId id="315"/>
            <p14:sldId id="316"/>
            <p14:sldId id="317"/>
          </p14:sldIdLst>
        </p14:section>
        <p14:section name="Flexbox" id="{64A6EE8E-F812-E741-9AB2-3D3BB91809A2}">
          <p14:sldIdLst>
            <p14:sldId id="318"/>
            <p14:sldId id="319"/>
            <p14:sldId id="323"/>
            <p14:sldId id="322"/>
            <p14:sldId id="320"/>
            <p14:sldId id="324"/>
            <p14:sldId id="325"/>
            <p14:sldId id="326"/>
            <p14:sldId id="327"/>
            <p14:sldId id="328"/>
            <p14:sldId id="3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8989"/>
    <a:srgbClr val="BC28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725"/>
    <p:restoredTop sz="79867"/>
  </p:normalViewPr>
  <p:slideViewPr>
    <p:cSldViewPr snapToGrid="0" snapToObjects="1">
      <p:cViewPr varScale="1">
        <p:scale>
          <a:sx n="77" d="100"/>
          <a:sy n="77" d="100"/>
        </p:scale>
        <p:origin x="7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notesMaster" Target="notesMasters/notesMaster1.xml"/><Relationship Id="rId145" Type="http://schemas.openxmlformats.org/officeDocument/2006/relationships/presProps" Target="presProps.xml"/><Relationship Id="rId146" Type="http://schemas.openxmlformats.org/officeDocument/2006/relationships/viewProps" Target="viewProps.xml"/><Relationship Id="rId147" Type="http://schemas.openxmlformats.org/officeDocument/2006/relationships/theme" Target="theme/theme1.xml"/><Relationship Id="rId1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091BBA-6B5A-4E6D-8CBC-0EBA834E5F15}" type="doc">
      <dgm:prSet loTypeId="urn:microsoft.com/office/officeart/2005/8/layout/hierarchy4" loCatId="hierarchy" qsTypeId="urn:microsoft.com/office/officeart/2005/8/quickstyle/simple3" qsCatId="simple" csTypeId="urn:microsoft.com/office/officeart/2005/8/colors/colorful1#1" csCatId="colorful" phldr="1"/>
      <dgm:spPr/>
      <dgm:t>
        <a:bodyPr/>
        <a:lstStyle/>
        <a:p>
          <a:endParaRPr lang="it-IT"/>
        </a:p>
      </dgm:t>
    </dgm:pt>
    <dgm:pt modelId="{2DC2E411-94C5-4F73-A0B1-0AF663D5D162}">
      <dgm:prSet phldrT="[Testo]"/>
      <dgm:spPr>
        <a:xfrm>
          <a:off x="1459" y="569"/>
          <a:ext cx="3309448" cy="381698"/>
        </a:xfrm>
        <a:gradFill rotWithShape="0">
          <a:gsLst>
            <a:gs pos="0">
              <a:srgbClr val="2DA2BF">
                <a:hueOff val="0"/>
                <a:satOff val="0"/>
                <a:lumOff val="0"/>
                <a:alphaOff val="0"/>
                <a:tint val="62000"/>
                <a:satMod val="180000"/>
              </a:srgbClr>
            </a:gs>
            <a:gs pos="65000">
              <a:srgbClr val="2DA2BF">
                <a:hueOff val="0"/>
                <a:satOff val="0"/>
                <a:lumOff val="0"/>
                <a:alphaOff val="0"/>
                <a:tint val="32000"/>
                <a:satMod val="250000"/>
              </a:srgbClr>
            </a:gs>
            <a:gs pos="100000">
              <a:srgbClr val="2DA2BF">
                <a:hueOff val="0"/>
                <a:satOff val="0"/>
                <a:lumOff val="0"/>
                <a:alphaOff val="0"/>
                <a:tint val="23000"/>
                <a:satMod val="300000"/>
              </a:srgb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gm:spPr>
      <dgm:t>
        <a:bodyPr/>
        <a:lstStyle/>
        <a:p>
          <a:r>
            <a:rPr lang="it-IT" dirty="0" smtClean="0">
              <a:solidFill>
                <a:sysClr val="windowText" lastClr="000000"/>
              </a:solidFill>
              <a:latin typeface="Lucida Sans Unicode"/>
              <a:ea typeface="+mn-ea"/>
              <a:cs typeface="+mn-cs"/>
            </a:rPr>
            <a:t>&lt;html&gt;</a:t>
          </a:r>
          <a:endParaRPr lang="it-IT" dirty="0">
            <a:solidFill>
              <a:sysClr val="windowText" lastClr="000000"/>
            </a:solidFill>
            <a:latin typeface="Lucida Sans Unicode"/>
            <a:ea typeface="+mn-ea"/>
            <a:cs typeface="+mn-cs"/>
          </a:endParaRPr>
        </a:p>
      </dgm:t>
    </dgm:pt>
    <dgm:pt modelId="{80026DA0-088C-48F0-9A5E-A99EC3C9185D}" type="parTrans" cxnId="{0E8E8342-AAA2-4ACB-959F-54352C8C77B3}">
      <dgm:prSet/>
      <dgm:spPr/>
      <dgm:t>
        <a:bodyPr/>
        <a:lstStyle/>
        <a:p>
          <a:endParaRPr lang="it-IT"/>
        </a:p>
      </dgm:t>
    </dgm:pt>
    <dgm:pt modelId="{1AEF4EBB-7F48-468C-900B-394A89E68BB8}" type="sibTrans" cxnId="{0E8E8342-AAA2-4ACB-959F-54352C8C77B3}">
      <dgm:prSet/>
      <dgm:spPr/>
      <dgm:t>
        <a:bodyPr/>
        <a:lstStyle/>
        <a:p>
          <a:endParaRPr lang="it-IT"/>
        </a:p>
      </dgm:t>
    </dgm:pt>
    <dgm:pt modelId="{309023A8-6059-428F-A2D2-9CFDEC2C4408}">
      <dgm:prSet phldrT="[Testo]"/>
      <dgm:spPr>
        <a:xfrm>
          <a:off x="1459" y="425018"/>
          <a:ext cx="1065844" cy="381698"/>
        </a:xfrm>
        <a:gradFill rotWithShape="0">
          <a:gsLst>
            <a:gs pos="0">
              <a:srgbClr val="DA1F28">
                <a:hueOff val="0"/>
                <a:satOff val="0"/>
                <a:lumOff val="0"/>
                <a:alphaOff val="0"/>
                <a:tint val="62000"/>
                <a:satMod val="180000"/>
              </a:srgbClr>
            </a:gs>
            <a:gs pos="65000">
              <a:srgbClr val="DA1F28">
                <a:hueOff val="0"/>
                <a:satOff val="0"/>
                <a:lumOff val="0"/>
                <a:alphaOff val="0"/>
                <a:tint val="32000"/>
                <a:satMod val="250000"/>
              </a:srgbClr>
            </a:gs>
            <a:gs pos="100000">
              <a:srgbClr val="DA1F28">
                <a:hueOff val="0"/>
                <a:satOff val="0"/>
                <a:lumOff val="0"/>
                <a:alphaOff val="0"/>
                <a:tint val="23000"/>
                <a:satMod val="300000"/>
              </a:srgb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gm:spPr>
      <dgm:t>
        <a:bodyPr/>
        <a:lstStyle/>
        <a:p>
          <a:r>
            <a:rPr lang="it-IT" dirty="0" smtClean="0">
              <a:solidFill>
                <a:sysClr val="windowText" lastClr="000000"/>
              </a:solidFill>
              <a:latin typeface="Lucida Sans Unicode"/>
              <a:ea typeface="+mn-ea"/>
              <a:cs typeface="+mn-cs"/>
            </a:rPr>
            <a:t>&lt;head&gt;</a:t>
          </a:r>
          <a:endParaRPr lang="it-IT" dirty="0">
            <a:solidFill>
              <a:sysClr val="windowText" lastClr="000000"/>
            </a:solidFill>
            <a:latin typeface="Lucida Sans Unicode"/>
            <a:ea typeface="+mn-ea"/>
            <a:cs typeface="+mn-cs"/>
          </a:endParaRPr>
        </a:p>
      </dgm:t>
    </dgm:pt>
    <dgm:pt modelId="{C4DF64AB-FF0F-4CEF-851F-772A71787E06}" type="parTrans" cxnId="{D621D7D4-1FFD-43CC-9493-F6B05450A86F}">
      <dgm:prSet/>
      <dgm:spPr/>
      <dgm:t>
        <a:bodyPr/>
        <a:lstStyle/>
        <a:p>
          <a:endParaRPr lang="it-IT"/>
        </a:p>
      </dgm:t>
    </dgm:pt>
    <dgm:pt modelId="{D3EF82E2-D05D-4DB7-9D1A-42B8A72DC58A}" type="sibTrans" cxnId="{D621D7D4-1FFD-43CC-9493-F6B05450A86F}">
      <dgm:prSet/>
      <dgm:spPr/>
      <dgm:t>
        <a:bodyPr/>
        <a:lstStyle/>
        <a:p>
          <a:endParaRPr lang="it-IT"/>
        </a:p>
      </dgm:t>
    </dgm:pt>
    <dgm:pt modelId="{351DDFAB-C048-4BF0-9CEA-27E6ACDD87DF}">
      <dgm:prSet phldrT="[Testo]"/>
      <dgm:spPr>
        <a:xfrm>
          <a:off x="1156835" y="425018"/>
          <a:ext cx="2154072" cy="381698"/>
        </a:xfrm>
        <a:gradFill rotWithShape="0">
          <a:gsLst>
            <a:gs pos="0">
              <a:srgbClr val="DA1F28">
                <a:hueOff val="0"/>
                <a:satOff val="0"/>
                <a:lumOff val="0"/>
                <a:alphaOff val="0"/>
                <a:tint val="62000"/>
                <a:satMod val="180000"/>
              </a:srgbClr>
            </a:gs>
            <a:gs pos="65000">
              <a:srgbClr val="DA1F28">
                <a:hueOff val="0"/>
                <a:satOff val="0"/>
                <a:lumOff val="0"/>
                <a:alphaOff val="0"/>
                <a:tint val="32000"/>
                <a:satMod val="250000"/>
              </a:srgbClr>
            </a:gs>
            <a:gs pos="100000">
              <a:srgbClr val="DA1F28">
                <a:hueOff val="0"/>
                <a:satOff val="0"/>
                <a:lumOff val="0"/>
                <a:alphaOff val="0"/>
                <a:tint val="23000"/>
                <a:satMod val="300000"/>
              </a:srgb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gm:spPr>
      <dgm:t>
        <a:bodyPr/>
        <a:lstStyle/>
        <a:p>
          <a:r>
            <a:rPr lang="it-IT" dirty="0" smtClean="0">
              <a:solidFill>
                <a:sysClr val="windowText" lastClr="000000"/>
              </a:solidFill>
              <a:latin typeface="Lucida Sans Unicode"/>
              <a:ea typeface="+mn-ea"/>
              <a:cs typeface="+mn-cs"/>
            </a:rPr>
            <a:t>&lt;body&gt;</a:t>
          </a:r>
          <a:endParaRPr lang="it-IT" dirty="0">
            <a:solidFill>
              <a:sysClr val="windowText" lastClr="000000"/>
            </a:solidFill>
            <a:latin typeface="Lucida Sans Unicode"/>
            <a:ea typeface="+mn-ea"/>
            <a:cs typeface="+mn-cs"/>
          </a:endParaRPr>
        </a:p>
      </dgm:t>
    </dgm:pt>
    <dgm:pt modelId="{DF5452AC-5F63-4087-9BE8-F1DDD2B9B59D}" type="parTrans" cxnId="{164825C9-D940-442F-B20F-BA9EFAF7BB9D}">
      <dgm:prSet/>
      <dgm:spPr/>
      <dgm:t>
        <a:bodyPr/>
        <a:lstStyle/>
        <a:p>
          <a:endParaRPr lang="it-IT"/>
        </a:p>
      </dgm:t>
    </dgm:pt>
    <dgm:pt modelId="{3870F9B7-FFCD-42B0-A65A-FBA7B35F6CD3}" type="sibTrans" cxnId="{164825C9-D940-442F-B20F-BA9EFAF7BB9D}">
      <dgm:prSet/>
      <dgm:spPr/>
      <dgm:t>
        <a:bodyPr/>
        <a:lstStyle/>
        <a:p>
          <a:endParaRPr lang="it-IT"/>
        </a:p>
      </dgm:t>
    </dgm:pt>
    <dgm:pt modelId="{9C0A9C52-E8C2-4F30-8EA1-3FABCD6F6EED}">
      <dgm:prSet phldrT="[Testo]"/>
      <dgm:spPr>
        <a:xfrm>
          <a:off x="1156835" y="849467"/>
          <a:ext cx="2154072" cy="381698"/>
        </a:xfrm>
        <a:gradFill rotWithShape="0">
          <a:gsLst>
            <a:gs pos="0">
              <a:srgbClr val="EB641B">
                <a:hueOff val="0"/>
                <a:satOff val="0"/>
                <a:lumOff val="0"/>
                <a:alphaOff val="0"/>
                <a:tint val="62000"/>
                <a:satMod val="180000"/>
              </a:srgbClr>
            </a:gs>
            <a:gs pos="65000">
              <a:srgbClr val="EB641B">
                <a:hueOff val="0"/>
                <a:satOff val="0"/>
                <a:lumOff val="0"/>
                <a:alphaOff val="0"/>
                <a:tint val="32000"/>
                <a:satMod val="250000"/>
              </a:srgbClr>
            </a:gs>
            <a:gs pos="100000">
              <a:srgbClr val="EB641B">
                <a:hueOff val="0"/>
                <a:satOff val="0"/>
                <a:lumOff val="0"/>
                <a:alphaOff val="0"/>
                <a:tint val="23000"/>
                <a:satMod val="300000"/>
              </a:srgb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gm:spPr>
      <dgm:t>
        <a:bodyPr/>
        <a:lstStyle/>
        <a:p>
          <a:r>
            <a:rPr lang="it-IT" dirty="0" smtClean="0">
              <a:solidFill>
                <a:sysClr val="windowText" lastClr="000000"/>
              </a:solidFill>
              <a:latin typeface="Lucida Sans Unicode"/>
              <a:ea typeface="+mn-ea"/>
              <a:cs typeface="+mn-cs"/>
            </a:rPr>
            <a:t>&lt;div&gt;</a:t>
          </a:r>
          <a:endParaRPr lang="it-IT" dirty="0">
            <a:solidFill>
              <a:sysClr val="windowText" lastClr="000000"/>
            </a:solidFill>
            <a:latin typeface="Lucida Sans Unicode"/>
            <a:ea typeface="+mn-ea"/>
            <a:cs typeface="+mn-cs"/>
          </a:endParaRPr>
        </a:p>
      </dgm:t>
    </dgm:pt>
    <dgm:pt modelId="{EB088486-3D22-4968-9BCD-8F5CCA15BD11}" type="parTrans" cxnId="{381A169E-C199-4BB6-8FCB-007014737834}">
      <dgm:prSet/>
      <dgm:spPr/>
      <dgm:t>
        <a:bodyPr/>
        <a:lstStyle/>
        <a:p>
          <a:endParaRPr lang="it-IT"/>
        </a:p>
      </dgm:t>
    </dgm:pt>
    <dgm:pt modelId="{2AE95263-8862-400E-8A92-12E4E848BED3}" type="sibTrans" cxnId="{381A169E-C199-4BB6-8FCB-007014737834}">
      <dgm:prSet/>
      <dgm:spPr/>
      <dgm:t>
        <a:bodyPr/>
        <a:lstStyle/>
        <a:p>
          <a:endParaRPr lang="it-IT"/>
        </a:p>
      </dgm:t>
    </dgm:pt>
    <dgm:pt modelId="{F0C78817-DBF2-4918-89F6-1ED90367D064}">
      <dgm:prSet phldrT="[Testo]"/>
      <dgm:spPr>
        <a:xfrm>
          <a:off x="1156835" y="1273916"/>
          <a:ext cx="1065844" cy="381698"/>
        </a:xfrm>
        <a:gradFill rotWithShape="0">
          <a:gsLst>
            <a:gs pos="0">
              <a:srgbClr val="39639D">
                <a:hueOff val="0"/>
                <a:satOff val="0"/>
                <a:lumOff val="0"/>
                <a:alphaOff val="0"/>
                <a:tint val="62000"/>
                <a:satMod val="180000"/>
              </a:srgbClr>
            </a:gs>
            <a:gs pos="65000">
              <a:srgbClr val="39639D">
                <a:hueOff val="0"/>
                <a:satOff val="0"/>
                <a:lumOff val="0"/>
                <a:alphaOff val="0"/>
                <a:tint val="32000"/>
                <a:satMod val="250000"/>
              </a:srgbClr>
            </a:gs>
            <a:gs pos="100000">
              <a:srgbClr val="39639D">
                <a:hueOff val="0"/>
                <a:satOff val="0"/>
                <a:lumOff val="0"/>
                <a:alphaOff val="0"/>
                <a:tint val="23000"/>
                <a:satMod val="300000"/>
              </a:srgb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gm:spPr>
      <dgm:t>
        <a:bodyPr/>
        <a:lstStyle/>
        <a:p>
          <a:r>
            <a:rPr lang="it-IT" dirty="0" smtClean="0">
              <a:solidFill>
                <a:sysClr val="windowText" lastClr="000000"/>
              </a:solidFill>
              <a:latin typeface="Lucida Sans Unicode"/>
              <a:ea typeface="+mn-ea"/>
              <a:cs typeface="+mn-cs"/>
            </a:rPr>
            <a:t>&lt;p&gt;</a:t>
          </a:r>
          <a:endParaRPr lang="it-IT" dirty="0">
            <a:solidFill>
              <a:sysClr val="windowText" lastClr="000000"/>
            </a:solidFill>
            <a:latin typeface="Lucida Sans Unicode"/>
            <a:ea typeface="+mn-ea"/>
            <a:cs typeface="+mn-cs"/>
          </a:endParaRPr>
        </a:p>
      </dgm:t>
    </dgm:pt>
    <dgm:pt modelId="{4BC0F216-FE7D-4A56-91E0-0EF1E6F6BF1C}" type="parTrans" cxnId="{BE1369B6-14C4-4031-9998-0576B87FF076}">
      <dgm:prSet/>
      <dgm:spPr/>
      <dgm:t>
        <a:bodyPr/>
        <a:lstStyle/>
        <a:p>
          <a:endParaRPr lang="it-IT"/>
        </a:p>
      </dgm:t>
    </dgm:pt>
    <dgm:pt modelId="{CD442EAA-4836-4BC2-B935-581587DF3F1F}" type="sibTrans" cxnId="{BE1369B6-14C4-4031-9998-0576B87FF076}">
      <dgm:prSet/>
      <dgm:spPr/>
      <dgm:t>
        <a:bodyPr/>
        <a:lstStyle/>
        <a:p>
          <a:endParaRPr lang="it-IT"/>
        </a:p>
      </dgm:t>
    </dgm:pt>
    <dgm:pt modelId="{04E04975-FF7E-4943-8967-8CE62A8FDCAC}">
      <dgm:prSet phldrT="[Testo]"/>
      <dgm:spPr>
        <a:xfrm>
          <a:off x="2245063" y="1273916"/>
          <a:ext cx="1065844" cy="381698"/>
        </a:xfrm>
        <a:gradFill rotWithShape="0">
          <a:gsLst>
            <a:gs pos="0">
              <a:srgbClr val="39639D">
                <a:hueOff val="0"/>
                <a:satOff val="0"/>
                <a:lumOff val="0"/>
                <a:alphaOff val="0"/>
                <a:tint val="62000"/>
                <a:satMod val="180000"/>
              </a:srgbClr>
            </a:gs>
            <a:gs pos="65000">
              <a:srgbClr val="39639D">
                <a:hueOff val="0"/>
                <a:satOff val="0"/>
                <a:lumOff val="0"/>
                <a:alphaOff val="0"/>
                <a:tint val="32000"/>
                <a:satMod val="250000"/>
              </a:srgbClr>
            </a:gs>
            <a:gs pos="100000">
              <a:srgbClr val="39639D">
                <a:hueOff val="0"/>
                <a:satOff val="0"/>
                <a:lumOff val="0"/>
                <a:alphaOff val="0"/>
                <a:tint val="23000"/>
                <a:satMod val="300000"/>
              </a:srgb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gm:spPr>
      <dgm:t>
        <a:bodyPr/>
        <a:lstStyle/>
        <a:p>
          <a:r>
            <a:rPr lang="it-IT" dirty="0" smtClean="0">
              <a:solidFill>
                <a:sysClr val="windowText" lastClr="000000"/>
              </a:solidFill>
              <a:latin typeface="Lucida Sans Unicode"/>
              <a:ea typeface="+mn-ea"/>
              <a:cs typeface="+mn-cs"/>
            </a:rPr>
            <a:t>&lt;a&gt;</a:t>
          </a:r>
          <a:endParaRPr lang="it-IT" dirty="0">
            <a:solidFill>
              <a:sysClr val="windowText" lastClr="000000"/>
            </a:solidFill>
            <a:latin typeface="Lucida Sans Unicode"/>
            <a:ea typeface="+mn-ea"/>
            <a:cs typeface="+mn-cs"/>
          </a:endParaRPr>
        </a:p>
      </dgm:t>
    </dgm:pt>
    <dgm:pt modelId="{14788E04-E9E8-4A99-A2DA-1F0C2D9950D6}" type="parTrans" cxnId="{85D98D22-B2B4-42FF-98FB-5C935B7BCA99}">
      <dgm:prSet/>
      <dgm:spPr/>
      <dgm:t>
        <a:bodyPr/>
        <a:lstStyle/>
        <a:p>
          <a:endParaRPr lang="it-IT"/>
        </a:p>
      </dgm:t>
    </dgm:pt>
    <dgm:pt modelId="{83A085DB-04F8-4F71-8AA2-E8EB46E343B4}" type="sibTrans" cxnId="{85D98D22-B2B4-42FF-98FB-5C935B7BCA99}">
      <dgm:prSet/>
      <dgm:spPr/>
      <dgm:t>
        <a:bodyPr/>
        <a:lstStyle/>
        <a:p>
          <a:endParaRPr lang="it-IT"/>
        </a:p>
      </dgm:t>
    </dgm:pt>
    <dgm:pt modelId="{3AA95B30-BA64-4CA7-8933-C73F84E00CEB}" type="pres">
      <dgm:prSet presAssocID="{81091BBA-6B5A-4E6D-8CBC-0EBA834E5F15}" presName="Name0" presStyleCnt="0">
        <dgm:presLayoutVars>
          <dgm:chPref val="1"/>
          <dgm:dir/>
          <dgm:animOne val="branch"/>
          <dgm:animLvl val="lvl"/>
          <dgm:resizeHandles/>
        </dgm:presLayoutVars>
      </dgm:prSet>
      <dgm:spPr/>
      <dgm:t>
        <a:bodyPr/>
        <a:lstStyle/>
        <a:p>
          <a:endParaRPr lang="it-IT"/>
        </a:p>
      </dgm:t>
    </dgm:pt>
    <dgm:pt modelId="{383955DC-F147-4492-8FD7-26E5FB364D83}" type="pres">
      <dgm:prSet presAssocID="{2DC2E411-94C5-4F73-A0B1-0AF663D5D162}" presName="vertOne" presStyleCnt="0"/>
      <dgm:spPr/>
    </dgm:pt>
    <dgm:pt modelId="{FC52415A-698A-4D76-AA16-6CBF6028834B}" type="pres">
      <dgm:prSet presAssocID="{2DC2E411-94C5-4F73-A0B1-0AF663D5D162}" presName="txOne" presStyleLbl="node0" presStyleIdx="0" presStyleCnt="1">
        <dgm:presLayoutVars>
          <dgm:chPref val="3"/>
        </dgm:presLayoutVars>
      </dgm:prSet>
      <dgm:spPr>
        <a:prstGeom prst="roundRect">
          <a:avLst>
            <a:gd name="adj" fmla="val 10000"/>
          </a:avLst>
        </a:prstGeom>
      </dgm:spPr>
      <dgm:t>
        <a:bodyPr/>
        <a:lstStyle/>
        <a:p>
          <a:endParaRPr lang="it-IT"/>
        </a:p>
      </dgm:t>
    </dgm:pt>
    <dgm:pt modelId="{3F9AA79C-2B84-4456-BC96-F47A730794B2}" type="pres">
      <dgm:prSet presAssocID="{2DC2E411-94C5-4F73-A0B1-0AF663D5D162}" presName="parTransOne" presStyleCnt="0"/>
      <dgm:spPr/>
    </dgm:pt>
    <dgm:pt modelId="{328B2D09-3812-40B4-B2B9-E3376CB6893F}" type="pres">
      <dgm:prSet presAssocID="{2DC2E411-94C5-4F73-A0B1-0AF663D5D162}" presName="horzOne" presStyleCnt="0"/>
      <dgm:spPr/>
    </dgm:pt>
    <dgm:pt modelId="{B79C992B-942C-484B-A382-19DA7DBA2D16}" type="pres">
      <dgm:prSet presAssocID="{309023A8-6059-428F-A2D2-9CFDEC2C4408}" presName="vertTwo" presStyleCnt="0"/>
      <dgm:spPr/>
    </dgm:pt>
    <dgm:pt modelId="{E30E08CE-5F67-4DC6-B594-22D628D97EB6}" type="pres">
      <dgm:prSet presAssocID="{309023A8-6059-428F-A2D2-9CFDEC2C4408}" presName="txTwo" presStyleLbl="node2" presStyleIdx="0" presStyleCnt="2">
        <dgm:presLayoutVars>
          <dgm:chPref val="3"/>
        </dgm:presLayoutVars>
      </dgm:prSet>
      <dgm:spPr>
        <a:prstGeom prst="roundRect">
          <a:avLst>
            <a:gd name="adj" fmla="val 10000"/>
          </a:avLst>
        </a:prstGeom>
      </dgm:spPr>
      <dgm:t>
        <a:bodyPr/>
        <a:lstStyle/>
        <a:p>
          <a:endParaRPr lang="it-IT"/>
        </a:p>
      </dgm:t>
    </dgm:pt>
    <dgm:pt modelId="{0F94AB98-14EF-41A3-8E96-08B86211D76A}" type="pres">
      <dgm:prSet presAssocID="{309023A8-6059-428F-A2D2-9CFDEC2C4408}" presName="horzTwo" presStyleCnt="0"/>
      <dgm:spPr/>
    </dgm:pt>
    <dgm:pt modelId="{692B1DF0-0CB3-4FB4-985F-302CD190AF8D}" type="pres">
      <dgm:prSet presAssocID="{D3EF82E2-D05D-4DB7-9D1A-42B8A72DC58A}" presName="sibSpaceTwo" presStyleCnt="0"/>
      <dgm:spPr/>
    </dgm:pt>
    <dgm:pt modelId="{71571B68-4421-46AD-A829-B7BD41BB4E65}" type="pres">
      <dgm:prSet presAssocID="{351DDFAB-C048-4BF0-9CEA-27E6ACDD87DF}" presName="vertTwo" presStyleCnt="0"/>
      <dgm:spPr/>
    </dgm:pt>
    <dgm:pt modelId="{02AEE438-9AB4-4CB8-ABDD-E3AF85F9CAB5}" type="pres">
      <dgm:prSet presAssocID="{351DDFAB-C048-4BF0-9CEA-27E6ACDD87DF}" presName="txTwo" presStyleLbl="node2" presStyleIdx="1" presStyleCnt="2">
        <dgm:presLayoutVars>
          <dgm:chPref val="3"/>
        </dgm:presLayoutVars>
      </dgm:prSet>
      <dgm:spPr>
        <a:prstGeom prst="roundRect">
          <a:avLst>
            <a:gd name="adj" fmla="val 10000"/>
          </a:avLst>
        </a:prstGeom>
      </dgm:spPr>
      <dgm:t>
        <a:bodyPr/>
        <a:lstStyle/>
        <a:p>
          <a:endParaRPr lang="it-IT"/>
        </a:p>
      </dgm:t>
    </dgm:pt>
    <dgm:pt modelId="{696FB39E-5A16-4679-95C2-6B805916F53C}" type="pres">
      <dgm:prSet presAssocID="{351DDFAB-C048-4BF0-9CEA-27E6ACDD87DF}" presName="parTransTwo" presStyleCnt="0"/>
      <dgm:spPr/>
    </dgm:pt>
    <dgm:pt modelId="{B5673AB8-BB8B-4150-B79F-581AAF9115F8}" type="pres">
      <dgm:prSet presAssocID="{351DDFAB-C048-4BF0-9CEA-27E6ACDD87DF}" presName="horzTwo" presStyleCnt="0"/>
      <dgm:spPr/>
    </dgm:pt>
    <dgm:pt modelId="{CB0E132E-C639-4322-A4E2-E7A156B483D1}" type="pres">
      <dgm:prSet presAssocID="{9C0A9C52-E8C2-4F30-8EA1-3FABCD6F6EED}" presName="vertThree" presStyleCnt="0"/>
      <dgm:spPr/>
    </dgm:pt>
    <dgm:pt modelId="{0989E3CE-80CD-49A8-A7DC-2A1105E18D53}" type="pres">
      <dgm:prSet presAssocID="{9C0A9C52-E8C2-4F30-8EA1-3FABCD6F6EED}" presName="txThree" presStyleLbl="node3" presStyleIdx="0" presStyleCnt="1">
        <dgm:presLayoutVars>
          <dgm:chPref val="3"/>
        </dgm:presLayoutVars>
      </dgm:prSet>
      <dgm:spPr>
        <a:prstGeom prst="roundRect">
          <a:avLst>
            <a:gd name="adj" fmla="val 10000"/>
          </a:avLst>
        </a:prstGeom>
      </dgm:spPr>
      <dgm:t>
        <a:bodyPr/>
        <a:lstStyle/>
        <a:p>
          <a:endParaRPr lang="it-IT"/>
        </a:p>
      </dgm:t>
    </dgm:pt>
    <dgm:pt modelId="{C24C2844-4562-4946-82D0-F785167E2458}" type="pres">
      <dgm:prSet presAssocID="{9C0A9C52-E8C2-4F30-8EA1-3FABCD6F6EED}" presName="parTransThree" presStyleCnt="0"/>
      <dgm:spPr/>
    </dgm:pt>
    <dgm:pt modelId="{5540A361-9E92-49E9-8A25-5D504B3DD246}" type="pres">
      <dgm:prSet presAssocID="{9C0A9C52-E8C2-4F30-8EA1-3FABCD6F6EED}" presName="horzThree" presStyleCnt="0"/>
      <dgm:spPr/>
    </dgm:pt>
    <dgm:pt modelId="{4297C870-A7C5-4265-9AA0-49D8B1B7E5FB}" type="pres">
      <dgm:prSet presAssocID="{F0C78817-DBF2-4918-89F6-1ED90367D064}" presName="vertFour" presStyleCnt="0">
        <dgm:presLayoutVars>
          <dgm:chPref val="3"/>
        </dgm:presLayoutVars>
      </dgm:prSet>
      <dgm:spPr/>
    </dgm:pt>
    <dgm:pt modelId="{64619ADA-4667-4360-A81D-0ABCFF5AAA59}" type="pres">
      <dgm:prSet presAssocID="{F0C78817-DBF2-4918-89F6-1ED90367D064}" presName="txFour" presStyleLbl="node4" presStyleIdx="0" presStyleCnt="2">
        <dgm:presLayoutVars>
          <dgm:chPref val="3"/>
        </dgm:presLayoutVars>
      </dgm:prSet>
      <dgm:spPr>
        <a:prstGeom prst="roundRect">
          <a:avLst>
            <a:gd name="adj" fmla="val 10000"/>
          </a:avLst>
        </a:prstGeom>
      </dgm:spPr>
      <dgm:t>
        <a:bodyPr/>
        <a:lstStyle/>
        <a:p>
          <a:endParaRPr lang="it-IT"/>
        </a:p>
      </dgm:t>
    </dgm:pt>
    <dgm:pt modelId="{85A06462-B85C-4A46-AC1B-9BB040829850}" type="pres">
      <dgm:prSet presAssocID="{F0C78817-DBF2-4918-89F6-1ED90367D064}" presName="horzFour" presStyleCnt="0"/>
      <dgm:spPr/>
    </dgm:pt>
    <dgm:pt modelId="{F9314CFA-2862-48A9-8B6F-9E7BADA0401D}" type="pres">
      <dgm:prSet presAssocID="{CD442EAA-4836-4BC2-B935-581587DF3F1F}" presName="sibSpaceFour" presStyleCnt="0"/>
      <dgm:spPr/>
    </dgm:pt>
    <dgm:pt modelId="{451CBBF1-8056-4D1F-9703-78AD97ED93BC}" type="pres">
      <dgm:prSet presAssocID="{04E04975-FF7E-4943-8967-8CE62A8FDCAC}" presName="vertFour" presStyleCnt="0">
        <dgm:presLayoutVars>
          <dgm:chPref val="3"/>
        </dgm:presLayoutVars>
      </dgm:prSet>
      <dgm:spPr/>
    </dgm:pt>
    <dgm:pt modelId="{D7116B47-057A-48A1-92BC-1CB47F102D37}" type="pres">
      <dgm:prSet presAssocID="{04E04975-FF7E-4943-8967-8CE62A8FDCAC}" presName="txFour" presStyleLbl="node4" presStyleIdx="1" presStyleCnt="2">
        <dgm:presLayoutVars>
          <dgm:chPref val="3"/>
        </dgm:presLayoutVars>
      </dgm:prSet>
      <dgm:spPr>
        <a:prstGeom prst="roundRect">
          <a:avLst>
            <a:gd name="adj" fmla="val 10000"/>
          </a:avLst>
        </a:prstGeom>
      </dgm:spPr>
      <dgm:t>
        <a:bodyPr/>
        <a:lstStyle/>
        <a:p>
          <a:endParaRPr lang="it-IT"/>
        </a:p>
      </dgm:t>
    </dgm:pt>
    <dgm:pt modelId="{DDEA75AE-48D9-419D-B518-C4CC1FB748F5}" type="pres">
      <dgm:prSet presAssocID="{04E04975-FF7E-4943-8967-8CE62A8FDCAC}" presName="horzFour" presStyleCnt="0"/>
      <dgm:spPr/>
    </dgm:pt>
  </dgm:ptLst>
  <dgm:cxnLst>
    <dgm:cxn modelId="{0E8E8342-AAA2-4ACB-959F-54352C8C77B3}" srcId="{81091BBA-6B5A-4E6D-8CBC-0EBA834E5F15}" destId="{2DC2E411-94C5-4F73-A0B1-0AF663D5D162}" srcOrd="0" destOrd="0" parTransId="{80026DA0-088C-48F0-9A5E-A99EC3C9185D}" sibTransId="{1AEF4EBB-7F48-468C-900B-394A89E68BB8}"/>
    <dgm:cxn modelId="{D621D7D4-1FFD-43CC-9493-F6B05450A86F}" srcId="{2DC2E411-94C5-4F73-A0B1-0AF663D5D162}" destId="{309023A8-6059-428F-A2D2-9CFDEC2C4408}" srcOrd="0" destOrd="0" parTransId="{C4DF64AB-FF0F-4CEF-851F-772A71787E06}" sibTransId="{D3EF82E2-D05D-4DB7-9D1A-42B8A72DC58A}"/>
    <dgm:cxn modelId="{858DB2E1-2C47-CC45-84FC-EDA72D5F492A}" type="presOf" srcId="{04E04975-FF7E-4943-8967-8CE62A8FDCAC}" destId="{D7116B47-057A-48A1-92BC-1CB47F102D37}" srcOrd="0" destOrd="0" presId="urn:microsoft.com/office/officeart/2005/8/layout/hierarchy4"/>
    <dgm:cxn modelId="{665658BE-6347-BC43-8B3F-CAC502F7750D}" type="presOf" srcId="{2DC2E411-94C5-4F73-A0B1-0AF663D5D162}" destId="{FC52415A-698A-4D76-AA16-6CBF6028834B}" srcOrd="0" destOrd="0" presId="urn:microsoft.com/office/officeart/2005/8/layout/hierarchy4"/>
    <dgm:cxn modelId="{164825C9-D940-442F-B20F-BA9EFAF7BB9D}" srcId="{2DC2E411-94C5-4F73-A0B1-0AF663D5D162}" destId="{351DDFAB-C048-4BF0-9CEA-27E6ACDD87DF}" srcOrd="1" destOrd="0" parTransId="{DF5452AC-5F63-4087-9BE8-F1DDD2B9B59D}" sibTransId="{3870F9B7-FFCD-42B0-A65A-FBA7B35F6CD3}"/>
    <dgm:cxn modelId="{A542B193-9B3B-C944-B6D2-32AEABBCE357}" type="presOf" srcId="{351DDFAB-C048-4BF0-9CEA-27E6ACDD87DF}" destId="{02AEE438-9AB4-4CB8-ABDD-E3AF85F9CAB5}" srcOrd="0" destOrd="0" presId="urn:microsoft.com/office/officeart/2005/8/layout/hierarchy4"/>
    <dgm:cxn modelId="{2358470C-BF3A-8E4F-BDA5-3EBCBCB662F8}" type="presOf" srcId="{9C0A9C52-E8C2-4F30-8EA1-3FABCD6F6EED}" destId="{0989E3CE-80CD-49A8-A7DC-2A1105E18D53}" srcOrd="0" destOrd="0" presId="urn:microsoft.com/office/officeart/2005/8/layout/hierarchy4"/>
    <dgm:cxn modelId="{381A169E-C199-4BB6-8FCB-007014737834}" srcId="{351DDFAB-C048-4BF0-9CEA-27E6ACDD87DF}" destId="{9C0A9C52-E8C2-4F30-8EA1-3FABCD6F6EED}" srcOrd="0" destOrd="0" parTransId="{EB088486-3D22-4968-9BCD-8F5CCA15BD11}" sibTransId="{2AE95263-8862-400E-8A92-12E4E848BED3}"/>
    <dgm:cxn modelId="{FC6A857B-2DF5-374D-BB93-F76FAB419B85}" type="presOf" srcId="{309023A8-6059-428F-A2D2-9CFDEC2C4408}" destId="{E30E08CE-5F67-4DC6-B594-22D628D97EB6}" srcOrd="0" destOrd="0" presId="urn:microsoft.com/office/officeart/2005/8/layout/hierarchy4"/>
    <dgm:cxn modelId="{85D98D22-B2B4-42FF-98FB-5C935B7BCA99}" srcId="{9C0A9C52-E8C2-4F30-8EA1-3FABCD6F6EED}" destId="{04E04975-FF7E-4943-8967-8CE62A8FDCAC}" srcOrd="1" destOrd="0" parTransId="{14788E04-E9E8-4A99-A2DA-1F0C2D9950D6}" sibTransId="{83A085DB-04F8-4F71-8AA2-E8EB46E343B4}"/>
    <dgm:cxn modelId="{BE1369B6-14C4-4031-9998-0576B87FF076}" srcId="{9C0A9C52-E8C2-4F30-8EA1-3FABCD6F6EED}" destId="{F0C78817-DBF2-4918-89F6-1ED90367D064}" srcOrd="0" destOrd="0" parTransId="{4BC0F216-FE7D-4A56-91E0-0EF1E6F6BF1C}" sibTransId="{CD442EAA-4836-4BC2-B935-581587DF3F1F}"/>
    <dgm:cxn modelId="{A808662C-5880-0E44-A3B0-689C511E7656}" type="presOf" srcId="{81091BBA-6B5A-4E6D-8CBC-0EBA834E5F15}" destId="{3AA95B30-BA64-4CA7-8933-C73F84E00CEB}" srcOrd="0" destOrd="0" presId="urn:microsoft.com/office/officeart/2005/8/layout/hierarchy4"/>
    <dgm:cxn modelId="{161DBEDE-9708-D844-955C-7B514F57DB9B}" type="presOf" srcId="{F0C78817-DBF2-4918-89F6-1ED90367D064}" destId="{64619ADA-4667-4360-A81D-0ABCFF5AAA59}" srcOrd="0" destOrd="0" presId="urn:microsoft.com/office/officeart/2005/8/layout/hierarchy4"/>
    <dgm:cxn modelId="{0EEDE0C7-A5EA-CF4C-8DA3-1DFF64400ADC}" type="presParOf" srcId="{3AA95B30-BA64-4CA7-8933-C73F84E00CEB}" destId="{383955DC-F147-4492-8FD7-26E5FB364D83}" srcOrd="0" destOrd="0" presId="urn:microsoft.com/office/officeart/2005/8/layout/hierarchy4"/>
    <dgm:cxn modelId="{00464B64-4760-184F-B7A4-88B2B051E97B}" type="presParOf" srcId="{383955DC-F147-4492-8FD7-26E5FB364D83}" destId="{FC52415A-698A-4D76-AA16-6CBF6028834B}" srcOrd="0" destOrd="0" presId="urn:microsoft.com/office/officeart/2005/8/layout/hierarchy4"/>
    <dgm:cxn modelId="{503E7D64-048D-6E43-A193-EA9CF5262200}" type="presParOf" srcId="{383955DC-F147-4492-8FD7-26E5FB364D83}" destId="{3F9AA79C-2B84-4456-BC96-F47A730794B2}" srcOrd="1" destOrd="0" presId="urn:microsoft.com/office/officeart/2005/8/layout/hierarchy4"/>
    <dgm:cxn modelId="{5D9FD24D-CB2B-9A41-A7EA-8056595C3334}" type="presParOf" srcId="{383955DC-F147-4492-8FD7-26E5FB364D83}" destId="{328B2D09-3812-40B4-B2B9-E3376CB6893F}" srcOrd="2" destOrd="0" presId="urn:microsoft.com/office/officeart/2005/8/layout/hierarchy4"/>
    <dgm:cxn modelId="{A7975F5A-E8F7-5243-B13A-5D53855AC0A4}" type="presParOf" srcId="{328B2D09-3812-40B4-B2B9-E3376CB6893F}" destId="{B79C992B-942C-484B-A382-19DA7DBA2D16}" srcOrd="0" destOrd="0" presId="urn:microsoft.com/office/officeart/2005/8/layout/hierarchy4"/>
    <dgm:cxn modelId="{C8A2C3A6-E7EA-3B48-B6ED-297BDCA9E48F}" type="presParOf" srcId="{B79C992B-942C-484B-A382-19DA7DBA2D16}" destId="{E30E08CE-5F67-4DC6-B594-22D628D97EB6}" srcOrd="0" destOrd="0" presId="urn:microsoft.com/office/officeart/2005/8/layout/hierarchy4"/>
    <dgm:cxn modelId="{EDCC1285-CF05-3945-B408-77BC316DCE7C}" type="presParOf" srcId="{B79C992B-942C-484B-A382-19DA7DBA2D16}" destId="{0F94AB98-14EF-41A3-8E96-08B86211D76A}" srcOrd="1" destOrd="0" presId="urn:microsoft.com/office/officeart/2005/8/layout/hierarchy4"/>
    <dgm:cxn modelId="{B2D1D1DB-5AB1-FF42-A399-C757B616E6F7}" type="presParOf" srcId="{328B2D09-3812-40B4-B2B9-E3376CB6893F}" destId="{692B1DF0-0CB3-4FB4-985F-302CD190AF8D}" srcOrd="1" destOrd="0" presId="urn:microsoft.com/office/officeart/2005/8/layout/hierarchy4"/>
    <dgm:cxn modelId="{3DE0FDB6-7438-FA47-89B6-1749712BBC18}" type="presParOf" srcId="{328B2D09-3812-40B4-B2B9-E3376CB6893F}" destId="{71571B68-4421-46AD-A829-B7BD41BB4E65}" srcOrd="2" destOrd="0" presId="urn:microsoft.com/office/officeart/2005/8/layout/hierarchy4"/>
    <dgm:cxn modelId="{849FD958-9347-8040-B135-3384A5A5DCC7}" type="presParOf" srcId="{71571B68-4421-46AD-A829-B7BD41BB4E65}" destId="{02AEE438-9AB4-4CB8-ABDD-E3AF85F9CAB5}" srcOrd="0" destOrd="0" presId="urn:microsoft.com/office/officeart/2005/8/layout/hierarchy4"/>
    <dgm:cxn modelId="{F3B53EBB-11A1-1544-9AAE-CBC4F1B47DF9}" type="presParOf" srcId="{71571B68-4421-46AD-A829-B7BD41BB4E65}" destId="{696FB39E-5A16-4679-95C2-6B805916F53C}" srcOrd="1" destOrd="0" presId="urn:microsoft.com/office/officeart/2005/8/layout/hierarchy4"/>
    <dgm:cxn modelId="{D6E82A9B-A29E-BE47-929C-0ECC8EF0206A}" type="presParOf" srcId="{71571B68-4421-46AD-A829-B7BD41BB4E65}" destId="{B5673AB8-BB8B-4150-B79F-581AAF9115F8}" srcOrd="2" destOrd="0" presId="urn:microsoft.com/office/officeart/2005/8/layout/hierarchy4"/>
    <dgm:cxn modelId="{E893B291-5372-7345-B851-A0BF35DB9523}" type="presParOf" srcId="{B5673AB8-BB8B-4150-B79F-581AAF9115F8}" destId="{CB0E132E-C639-4322-A4E2-E7A156B483D1}" srcOrd="0" destOrd="0" presId="urn:microsoft.com/office/officeart/2005/8/layout/hierarchy4"/>
    <dgm:cxn modelId="{21286A10-2CB8-DA4B-BE52-7417F7490A53}" type="presParOf" srcId="{CB0E132E-C639-4322-A4E2-E7A156B483D1}" destId="{0989E3CE-80CD-49A8-A7DC-2A1105E18D53}" srcOrd="0" destOrd="0" presId="urn:microsoft.com/office/officeart/2005/8/layout/hierarchy4"/>
    <dgm:cxn modelId="{F714F7FB-9D1C-EB4F-9F9B-2988C23F0481}" type="presParOf" srcId="{CB0E132E-C639-4322-A4E2-E7A156B483D1}" destId="{C24C2844-4562-4946-82D0-F785167E2458}" srcOrd="1" destOrd="0" presId="urn:microsoft.com/office/officeart/2005/8/layout/hierarchy4"/>
    <dgm:cxn modelId="{F9AE98BA-45E2-8E4F-81F7-3B1B48A15E68}" type="presParOf" srcId="{CB0E132E-C639-4322-A4E2-E7A156B483D1}" destId="{5540A361-9E92-49E9-8A25-5D504B3DD246}" srcOrd="2" destOrd="0" presId="urn:microsoft.com/office/officeart/2005/8/layout/hierarchy4"/>
    <dgm:cxn modelId="{702404EE-806E-6743-8C00-05356D700B76}" type="presParOf" srcId="{5540A361-9E92-49E9-8A25-5D504B3DD246}" destId="{4297C870-A7C5-4265-9AA0-49D8B1B7E5FB}" srcOrd="0" destOrd="0" presId="urn:microsoft.com/office/officeart/2005/8/layout/hierarchy4"/>
    <dgm:cxn modelId="{A9ED7118-BDB5-6E48-9D1D-B45A5AB9542F}" type="presParOf" srcId="{4297C870-A7C5-4265-9AA0-49D8B1B7E5FB}" destId="{64619ADA-4667-4360-A81D-0ABCFF5AAA59}" srcOrd="0" destOrd="0" presId="urn:microsoft.com/office/officeart/2005/8/layout/hierarchy4"/>
    <dgm:cxn modelId="{F6E5F6CF-D066-CE44-85C0-9C55E5CD33F3}" type="presParOf" srcId="{4297C870-A7C5-4265-9AA0-49D8B1B7E5FB}" destId="{85A06462-B85C-4A46-AC1B-9BB040829850}" srcOrd="1" destOrd="0" presId="urn:microsoft.com/office/officeart/2005/8/layout/hierarchy4"/>
    <dgm:cxn modelId="{10F7F87A-6933-6C42-81CE-AB520F6ADBE9}" type="presParOf" srcId="{5540A361-9E92-49E9-8A25-5D504B3DD246}" destId="{F9314CFA-2862-48A9-8B6F-9E7BADA0401D}" srcOrd="1" destOrd="0" presId="urn:microsoft.com/office/officeart/2005/8/layout/hierarchy4"/>
    <dgm:cxn modelId="{6480AFB5-5D0C-E24D-9BCD-A5E5ECB83B68}" type="presParOf" srcId="{5540A361-9E92-49E9-8A25-5D504B3DD246}" destId="{451CBBF1-8056-4D1F-9703-78AD97ED93BC}" srcOrd="2" destOrd="0" presId="urn:microsoft.com/office/officeart/2005/8/layout/hierarchy4"/>
    <dgm:cxn modelId="{12AF8800-C3EE-5E4F-837D-0B57CD4296DD}" type="presParOf" srcId="{451CBBF1-8056-4D1F-9703-78AD97ED93BC}" destId="{D7116B47-057A-48A1-92BC-1CB47F102D37}" srcOrd="0" destOrd="0" presId="urn:microsoft.com/office/officeart/2005/8/layout/hierarchy4"/>
    <dgm:cxn modelId="{905D890A-1782-AA42-872F-4B0B97F69A83}" type="presParOf" srcId="{451CBBF1-8056-4D1F-9703-78AD97ED93BC}" destId="{DDEA75AE-48D9-419D-B518-C4CC1FB748F5}"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52415A-698A-4D76-AA16-6CBF6028834B}">
      <dsp:nvSpPr>
        <dsp:cNvPr id="0" name=""/>
        <dsp:cNvSpPr/>
      </dsp:nvSpPr>
      <dsp:spPr>
        <a:xfrm>
          <a:off x="1459" y="569"/>
          <a:ext cx="3309448" cy="381698"/>
        </a:xfrm>
        <a:prstGeom prst="roundRect">
          <a:avLst>
            <a:gd name="adj" fmla="val 10000"/>
          </a:avLst>
        </a:prstGeom>
        <a:gradFill rotWithShape="0">
          <a:gsLst>
            <a:gs pos="0">
              <a:srgbClr val="2DA2BF">
                <a:hueOff val="0"/>
                <a:satOff val="0"/>
                <a:lumOff val="0"/>
                <a:alphaOff val="0"/>
                <a:tint val="62000"/>
                <a:satMod val="180000"/>
              </a:srgbClr>
            </a:gs>
            <a:gs pos="65000">
              <a:srgbClr val="2DA2BF">
                <a:hueOff val="0"/>
                <a:satOff val="0"/>
                <a:lumOff val="0"/>
                <a:alphaOff val="0"/>
                <a:tint val="32000"/>
                <a:satMod val="250000"/>
              </a:srgbClr>
            </a:gs>
            <a:gs pos="100000">
              <a:srgbClr val="2DA2BF">
                <a:hueOff val="0"/>
                <a:satOff val="0"/>
                <a:lumOff val="0"/>
                <a:alphaOff val="0"/>
                <a:tint val="23000"/>
                <a:satMod val="300000"/>
              </a:srgb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it-IT" sz="1300" kern="1200" dirty="0" smtClean="0">
              <a:solidFill>
                <a:sysClr val="windowText" lastClr="000000"/>
              </a:solidFill>
              <a:latin typeface="Lucida Sans Unicode"/>
              <a:ea typeface="+mn-ea"/>
              <a:cs typeface="+mn-cs"/>
            </a:rPr>
            <a:t>&lt;html&gt;</a:t>
          </a:r>
          <a:endParaRPr lang="it-IT" sz="1300" kern="1200" dirty="0">
            <a:solidFill>
              <a:sysClr val="windowText" lastClr="000000"/>
            </a:solidFill>
            <a:latin typeface="Lucida Sans Unicode"/>
            <a:ea typeface="+mn-ea"/>
            <a:cs typeface="+mn-cs"/>
          </a:endParaRPr>
        </a:p>
      </dsp:txBody>
      <dsp:txXfrm>
        <a:off x="12639" y="11749"/>
        <a:ext cx="3287088" cy="359338"/>
      </dsp:txXfrm>
    </dsp:sp>
    <dsp:sp modelId="{E30E08CE-5F67-4DC6-B594-22D628D97EB6}">
      <dsp:nvSpPr>
        <dsp:cNvPr id="0" name=""/>
        <dsp:cNvSpPr/>
      </dsp:nvSpPr>
      <dsp:spPr>
        <a:xfrm>
          <a:off x="1459" y="425018"/>
          <a:ext cx="1065844" cy="381698"/>
        </a:xfrm>
        <a:prstGeom prst="roundRect">
          <a:avLst>
            <a:gd name="adj" fmla="val 10000"/>
          </a:avLst>
        </a:prstGeom>
        <a:gradFill rotWithShape="0">
          <a:gsLst>
            <a:gs pos="0">
              <a:srgbClr val="DA1F28">
                <a:hueOff val="0"/>
                <a:satOff val="0"/>
                <a:lumOff val="0"/>
                <a:alphaOff val="0"/>
                <a:tint val="62000"/>
                <a:satMod val="180000"/>
              </a:srgbClr>
            </a:gs>
            <a:gs pos="65000">
              <a:srgbClr val="DA1F28">
                <a:hueOff val="0"/>
                <a:satOff val="0"/>
                <a:lumOff val="0"/>
                <a:alphaOff val="0"/>
                <a:tint val="32000"/>
                <a:satMod val="250000"/>
              </a:srgbClr>
            </a:gs>
            <a:gs pos="100000">
              <a:srgbClr val="DA1F28">
                <a:hueOff val="0"/>
                <a:satOff val="0"/>
                <a:lumOff val="0"/>
                <a:alphaOff val="0"/>
                <a:tint val="23000"/>
                <a:satMod val="300000"/>
              </a:srgb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it-IT" sz="1300" kern="1200" dirty="0" smtClean="0">
              <a:solidFill>
                <a:sysClr val="windowText" lastClr="000000"/>
              </a:solidFill>
              <a:latin typeface="Lucida Sans Unicode"/>
              <a:ea typeface="+mn-ea"/>
              <a:cs typeface="+mn-cs"/>
            </a:rPr>
            <a:t>&lt;head&gt;</a:t>
          </a:r>
          <a:endParaRPr lang="it-IT" sz="1300" kern="1200" dirty="0">
            <a:solidFill>
              <a:sysClr val="windowText" lastClr="000000"/>
            </a:solidFill>
            <a:latin typeface="Lucida Sans Unicode"/>
            <a:ea typeface="+mn-ea"/>
            <a:cs typeface="+mn-cs"/>
          </a:endParaRPr>
        </a:p>
      </dsp:txBody>
      <dsp:txXfrm>
        <a:off x="12639" y="436198"/>
        <a:ext cx="1043484" cy="359338"/>
      </dsp:txXfrm>
    </dsp:sp>
    <dsp:sp modelId="{02AEE438-9AB4-4CB8-ABDD-E3AF85F9CAB5}">
      <dsp:nvSpPr>
        <dsp:cNvPr id="0" name=""/>
        <dsp:cNvSpPr/>
      </dsp:nvSpPr>
      <dsp:spPr>
        <a:xfrm>
          <a:off x="1156835" y="425018"/>
          <a:ext cx="2154072" cy="381698"/>
        </a:xfrm>
        <a:prstGeom prst="roundRect">
          <a:avLst>
            <a:gd name="adj" fmla="val 10000"/>
          </a:avLst>
        </a:prstGeom>
        <a:gradFill rotWithShape="0">
          <a:gsLst>
            <a:gs pos="0">
              <a:srgbClr val="DA1F28">
                <a:hueOff val="0"/>
                <a:satOff val="0"/>
                <a:lumOff val="0"/>
                <a:alphaOff val="0"/>
                <a:tint val="62000"/>
                <a:satMod val="180000"/>
              </a:srgbClr>
            </a:gs>
            <a:gs pos="65000">
              <a:srgbClr val="DA1F28">
                <a:hueOff val="0"/>
                <a:satOff val="0"/>
                <a:lumOff val="0"/>
                <a:alphaOff val="0"/>
                <a:tint val="32000"/>
                <a:satMod val="250000"/>
              </a:srgbClr>
            </a:gs>
            <a:gs pos="100000">
              <a:srgbClr val="DA1F28">
                <a:hueOff val="0"/>
                <a:satOff val="0"/>
                <a:lumOff val="0"/>
                <a:alphaOff val="0"/>
                <a:tint val="23000"/>
                <a:satMod val="300000"/>
              </a:srgb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it-IT" sz="1300" kern="1200" dirty="0" smtClean="0">
              <a:solidFill>
                <a:sysClr val="windowText" lastClr="000000"/>
              </a:solidFill>
              <a:latin typeface="Lucida Sans Unicode"/>
              <a:ea typeface="+mn-ea"/>
              <a:cs typeface="+mn-cs"/>
            </a:rPr>
            <a:t>&lt;body&gt;</a:t>
          </a:r>
          <a:endParaRPr lang="it-IT" sz="1300" kern="1200" dirty="0">
            <a:solidFill>
              <a:sysClr val="windowText" lastClr="000000"/>
            </a:solidFill>
            <a:latin typeface="Lucida Sans Unicode"/>
            <a:ea typeface="+mn-ea"/>
            <a:cs typeface="+mn-cs"/>
          </a:endParaRPr>
        </a:p>
      </dsp:txBody>
      <dsp:txXfrm>
        <a:off x="1168015" y="436198"/>
        <a:ext cx="2131712" cy="359338"/>
      </dsp:txXfrm>
    </dsp:sp>
    <dsp:sp modelId="{0989E3CE-80CD-49A8-A7DC-2A1105E18D53}">
      <dsp:nvSpPr>
        <dsp:cNvPr id="0" name=""/>
        <dsp:cNvSpPr/>
      </dsp:nvSpPr>
      <dsp:spPr>
        <a:xfrm>
          <a:off x="1156835" y="849467"/>
          <a:ext cx="2154072" cy="381698"/>
        </a:xfrm>
        <a:prstGeom prst="roundRect">
          <a:avLst>
            <a:gd name="adj" fmla="val 10000"/>
          </a:avLst>
        </a:prstGeom>
        <a:gradFill rotWithShape="0">
          <a:gsLst>
            <a:gs pos="0">
              <a:srgbClr val="EB641B">
                <a:hueOff val="0"/>
                <a:satOff val="0"/>
                <a:lumOff val="0"/>
                <a:alphaOff val="0"/>
                <a:tint val="62000"/>
                <a:satMod val="180000"/>
              </a:srgbClr>
            </a:gs>
            <a:gs pos="65000">
              <a:srgbClr val="EB641B">
                <a:hueOff val="0"/>
                <a:satOff val="0"/>
                <a:lumOff val="0"/>
                <a:alphaOff val="0"/>
                <a:tint val="32000"/>
                <a:satMod val="250000"/>
              </a:srgbClr>
            </a:gs>
            <a:gs pos="100000">
              <a:srgbClr val="EB641B">
                <a:hueOff val="0"/>
                <a:satOff val="0"/>
                <a:lumOff val="0"/>
                <a:alphaOff val="0"/>
                <a:tint val="23000"/>
                <a:satMod val="300000"/>
              </a:srgb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it-IT" sz="1300" kern="1200" dirty="0" smtClean="0">
              <a:solidFill>
                <a:sysClr val="windowText" lastClr="000000"/>
              </a:solidFill>
              <a:latin typeface="Lucida Sans Unicode"/>
              <a:ea typeface="+mn-ea"/>
              <a:cs typeface="+mn-cs"/>
            </a:rPr>
            <a:t>&lt;div&gt;</a:t>
          </a:r>
          <a:endParaRPr lang="it-IT" sz="1300" kern="1200" dirty="0">
            <a:solidFill>
              <a:sysClr val="windowText" lastClr="000000"/>
            </a:solidFill>
            <a:latin typeface="Lucida Sans Unicode"/>
            <a:ea typeface="+mn-ea"/>
            <a:cs typeface="+mn-cs"/>
          </a:endParaRPr>
        </a:p>
      </dsp:txBody>
      <dsp:txXfrm>
        <a:off x="1168015" y="860647"/>
        <a:ext cx="2131712" cy="359338"/>
      </dsp:txXfrm>
    </dsp:sp>
    <dsp:sp modelId="{64619ADA-4667-4360-A81D-0ABCFF5AAA59}">
      <dsp:nvSpPr>
        <dsp:cNvPr id="0" name=""/>
        <dsp:cNvSpPr/>
      </dsp:nvSpPr>
      <dsp:spPr>
        <a:xfrm>
          <a:off x="1156835" y="1273916"/>
          <a:ext cx="1065844" cy="381698"/>
        </a:xfrm>
        <a:prstGeom prst="roundRect">
          <a:avLst>
            <a:gd name="adj" fmla="val 10000"/>
          </a:avLst>
        </a:prstGeom>
        <a:gradFill rotWithShape="0">
          <a:gsLst>
            <a:gs pos="0">
              <a:srgbClr val="39639D">
                <a:hueOff val="0"/>
                <a:satOff val="0"/>
                <a:lumOff val="0"/>
                <a:alphaOff val="0"/>
                <a:tint val="62000"/>
                <a:satMod val="180000"/>
              </a:srgbClr>
            </a:gs>
            <a:gs pos="65000">
              <a:srgbClr val="39639D">
                <a:hueOff val="0"/>
                <a:satOff val="0"/>
                <a:lumOff val="0"/>
                <a:alphaOff val="0"/>
                <a:tint val="32000"/>
                <a:satMod val="250000"/>
              </a:srgbClr>
            </a:gs>
            <a:gs pos="100000">
              <a:srgbClr val="39639D">
                <a:hueOff val="0"/>
                <a:satOff val="0"/>
                <a:lumOff val="0"/>
                <a:alphaOff val="0"/>
                <a:tint val="23000"/>
                <a:satMod val="300000"/>
              </a:srgb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it-IT" sz="1300" kern="1200" dirty="0" smtClean="0">
              <a:solidFill>
                <a:sysClr val="windowText" lastClr="000000"/>
              </a:solidFill>
              <a:latin typeface="Lucida Sans Unicode"/>
              <a:ea typeface="+mn-ea"/>
              <a:cs typeface="+mn-cs"/>
            </a:rPr>
            <a:t>&lt;p&gt;</a:t>
          </a:r>
          <a:endParaRPr lang="it-IT" sz="1300" kern="1200" dirty="0">
            <a:solidFill>
              <a:sysClr val="windowText" lastClr="000000"/>
            </a:solidFill>
            <a:latin typeface="Lucida Sans Unicode"/>
            <a:ea typeface="+mn-ea"/>
            <a:cs typeface="+mn-cs"/>
          </a:endParaRPr>
        </a:p>
      </dsp:txBody>
      <dsp:txXfrm>
        <a:off x="1168015" y="1285096"/>
        <a:ext cx="1043484" cy="359338"/>
      </dsp:txXfrm>
    </dsp:sp>
    <dsp:sp modelId="{D7116B47-057A-48A1-92BC-1CB47F102D37}">
      <dsp:nvSpPr>
        <dsp:cNvPr id="0" name=""/>
        <dsp:cNvSpPr/>
      </dsp:nvSpPr>
      <dsp:spPr>
        <a:xfrm>
          <a:off x="2245063" y="1273916"/>
          <a:ext cx="1065844" cy="381698"/>
        </a:xfrm>
        <a:prstGeom prst="roundRect">
          <a:avLst>
            <a:gd name="adj" fmla="val 10000"/>
          </a:avLst>
        </a:prstGeom>
        <a:gradFill rotWithShape="0">
          <a:gsLst>
            <a:gs pos="0">
              <a:srgbClr val="39639D">
                <a:hueOff val="0"/>
                <a:satOff val="0"/>
                <a:lumOff val="0"/>
                <a:alphaOff val="0"/>
                <a:tint val="62000"/>
                <a:satMod val="180000"/>
              </a:srgbClr>
            </a:gs>
            <a:gs pos="65000">
              <a:srgbClr val="39639D">
                <a:hueOff val="0"/>
                <a:satOff val="0"/>
                <a:lumOff val="0"/>
                <a:alphaOff val="0"/>
                <a:tint val="32000"/>
                <a:satMod val="250000"/>
              </a:srgbClr>
            </a:gs>
            <a:gs pos="100000">
              <a:srgbClr val="39639D">
                <a:hueOff val="0"/>
                <a:satOff val="0"/>
                <a:lumOff val="0"/>
                <a:alphaOff val="0"/>
                <a:tint val="23000"/>
                <a:satMod val="300000"/>
              </a:srgb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it-IT" sz="1300" kern="1200" dirty="0" smtClean="0">
              <a:solidFill>
                <a:sysClr val="windowText" lastClr="000000"/>
              </a:solidFill>
              <a:latin typeface="Lucida Sans Unicode"/>
              <a:ea typeface="+mn-ea"/>
              <a:cs typeface="+mn-cs"/>
            </a:rPr>
            <a:t>&lt;a&gt;</a:t>
          </a:r>
          <a:endParaRPr lang="it-IT" sz="1300" kern="1200" dirty="0">
            <a:solidFill>
              <a:sysClr val="windowText" lastClr="000000"/>
            </a:solidFill>
            <a:latin typeface="Lucida Sans Unicode"/>
            <a:ea typeface="+mn-ea"/>
            <a:cs typeface="+mn-cs"/>
          </a:endParaRPr>
        </a:p>
      </dsp:txBody>
      <dsp:txXfrm>
        <a:off x="2256243" y="1285096"/>
        <a:ext cx="1043484" cy="35933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848C2E-6CBC-CC49-9429-E5AEED773D61}" type="datetimeFigureOut">
              <a:rPr lang="it-IT" smtClean="0"/>
              <a:t>05/10/16</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9345C-489D-6842-9700-09408CB54C4E}" type="slidenum">
              <a:rPr lang="it-IT" smtClean="0"/>
              <a:t>‹n.›</a:t>
            </a:fld>
            <a:endParaRPr lang="it-IT"/>
          </a:p>
        </p:txBody>
      </p:sp>
    </p:spTree>
    <p:extLst>
      <p:ext uri="{BB962C8B-B14F-4D97-AF65-F5344CB8AC3E}">
        <p14:creationId xmlns:p14="http://schemas.microsoft.com/office/powerpoint/2010/main" val="1508618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L’attributo media riveste un ruolo molto importante, perché consente di specificare </a:t>
            </a:r>
            <a:r>
              <a:rPr lang="it-IT" dirty="0" err="1" smtClean="0"/>
              <a:t>Css</a:t>
            </a:r>
            <a:r>
              <a:rPr lang="it-IT" dirty="0" smtClean="0"/>
              <a:t> specifici per i vari aspetti. I valori al suo interno possono essere anche separati da una virgola, qualora con un dato </a:t>
            </a:r>
            <a:r>
              <a:rPr lang="it-IT" dirty="0" err="1" smtClean="0"/>
              <a:t>Css</a:t>
            </a:r>
            <a:r>
              <a:rPr lang="it-IT" dirty="0" smtClean="0"/>
              <a:t> volessimo essere in grado di gestire più tipologie di browser.</a:t>
            </a:r>
          </a:p>
          <a:p>
            <a:r>
              <a:rPr lang="it-IT" dirty="0" err="1" smtClean="0"/>
              <a:t>All</a:t>
            </a:r>
            <a:r>
              <a:rPr lang="it-IT" dirty="0" smtClean="0"/>
              <a:t>, screen (browser con schermo) e </a:t>
            </a:r>
            <a:r>
              <a:rPr lang="it-IT" dirty="0" err="1" smtClean="0"/>
              <a:t>print</a:t>
            </a:r>
            <a:r>
              <a:rPr lang="it-IT" dirty="0" smtClean="0"/>
              <a:t> ( per la stampa)</a:t>
            </a:r>
            <a:endParaRPr lang="it-IT" dirty="0"/>
          </a:p>
        </p:txBody>
      </p:sp>
      <p:sp>
        <p:nvSpPr>
          <p:cNvPr id="4" name="Segnaposto numero diapositiva 3"/>
          <p:cNvSpPr>
            <a:spLocks noGrp="1"/>
          </p:cNvSpPr>
          <p:nvPr>
            <p:ph type="sldNum" sz="quarter" idx="10"/>
          </p:nvPr>
        </p:nvSpPr>
        <p:spPr/>
        <p:txBody>
          <a:bodyPr/>
          <a:lstStyle/>
          <a:p>
            <a:fld id="{F670163E-EA75-45C0-87B5-87A2C8080900}" type="slidenum">
              <a:rPr lang="it-IT" smtClean="0"/>
              <a:t>11</a:t>
            </a:fld>
            <a:endParaRPr lang="it-IT"/>
          </a:p>
        </p:txBody>
      </p:sp>
    </p:spTree>
    <p:extLst>
      <p:ext uri="{BB962C8B-B14F-4D97-AF65-F5344CB8AC3E}">
        <p14:creationId xmlns:p14="http://schemas.microsoft.com/office/powerpoint/2010/main" val="246907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Vedi esempio  righe alternate</a:t>
            </a:r>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51</a:t>
            </a:fld>
            <a:endParaRPr lang="it-IT"/>
          </a:p>
        </p:txBody>
      </p:sp>
    </p:spTree>
    <p:extLst>
      <p:ext uri="{BB962C8B-B14F-4D97-AF65-F5344CB8AC3E}">
        <p14:creationId xmlns:p14="http://schemas.microsoft.com/office/powerpoint/2010/main" val="667995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Vedi esempio  righe alternate</a:t>
            </a:r>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52</a:t>
            </a:fld>
            <a:endParaRPr lang="it-IT"/>
          </a:p>
        </p:txBody>
      </p:sp>
    </p:spTree>
    <p:extLst>
      <p:ext uri="{BB962C8B-B14F-4D97-AF65-F5344CB8AC3E}">
        <p14:creationId xmlns:p14="http://schemas.microsoft.com/office/powerpoint/2010/main" val="1377469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Vedi esempio  righe alternate</a:t>
            </a:r>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53</a:t>
            </a:fld>
            <a:endParaRPr lang="it-IT"/>
          </a:p>
        </p:txBody>
      </p:sp>
    </p:spTree>
    <p:extLst>
      <p:ext uri="{BB962C8B-B14F-4D97-AF65-F5344CB8AC3E}">
        <p14:creationId xmlns:p14="http://schemas.microsoft.com/office/powerpoint/2010/main" val="48401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Vedi esempio  righe alternate</a:t>
            </a:r>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54</a:t>
            </a:fld>
            <a:endParaRPr lang="it-IT"/>
          </a:p>
        </p:txBody>
      </p:sp>
    </p:spTree>
    <p:extLst>
      <p:ext uri="{BB962C8B-B14F-4D97-AF65-F5344CB8AC3E}">
        <p14:creationId xmlns:p14="http://schemas.microsoft.com/office/powerpoint/2010/main" val="978307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Vedi esempio  righe alternate</a:t>
            </a:r>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55</a:t>
            </a:fld>
            <a:endParaRPr lang="it-IT"/>
          </a:p>
        </p:txBody>
      </p:sp>
    </p:spTree>
    <p:extLst>
      <p:ext uri="{BB962C8B-B14F-4D97-AF65-F5344CB8AC3E}">
        <p14:creationId xmlns:p14="http://schemas.microsoft.com/office/powerpoint/2010/main" val="103295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Vedi esempio  righe alternate</a:t>
            </a:r>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56</a:t>
            </a:fld>
            <a:endParaRPr lang="it-IT"/>
          </a:p>
        </p:txBody>
      </p:sp>
    </p:spTree>
    <p:extLst>
      <p:ext uri="{BB962C8B-B14F-4D97-AF65-F5344CB8AC3E}">
        <p14:creationId xmlns:p14="http://schemas.microsoft.com/office/powerpoint/2010/main" val="809324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Vedi esempio  righe alternate</a:t>
            </a:r>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57</a:t>
            </a:fld>
            <a:endParaRPr lang="it-IT"/>
          </a:p>
        </p:txBody>
      </p:sp>
    </p:spTree>
    <p:extLst>
      <p:ext uri="{BB962C8B-B14F-4D97-AF65-F5344CB8AC3E}">
        <p14:creationId xmlns:p14="http://schemas.microsoft.com/office/powerpoint/2010/main" val="2065519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dirty="0" smtClean="0"/>
              <a:t>Vedi esempio 4</a:t>
            </a:r>
            <a:r>
              <a:rPr lang="it-IT" baseline="0" dirty="0" smtClean="0"/>
              <a:t> – pseudo elementi</a:t>
            </a:r>
            <a:endParaRPr lang="it-IT" dirty="0" smtClean="0"/>
          </a:p>
          <a:p>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61</a:t>
            </a:fld>
            <a:endParaRPr lang="it-IT"/>
          </a:p>
        </p:txBody>
      </p:sp>
    </p:spTree>
    <p:extLst>
      <p:ext uri="{BB962C8B-B14F-4D97-AF65-F5344CB8AC3E}">
        <p14:creationId xmlns:p14="http://schemas.microsoft.com/office/powerpoint/2010/main" val="868752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Vedi esempio 5 :</a:t>
            </a:r>
            <a:r>
              <a:rPr lang="it-IT" dirty="0" err="1" smtClean="0"/>
              <a:t>not</a:t>
            </a:r>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62</a:t>
            </a:fld>
            <a:endParaRPr lang="it-IT"/>
          </a:p>
        </p:txBody>
      </p:sp>
    </p:spTree>
    <p:extLst>
      <p:ext uri="{BB962C8B-B14F-4D97-AF65-F5344CB8AC3E}">
        <p14:creationId xmlns:p14="http://schemas.microsoft.com/office/powerpoint/2010/main" val="1073585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Bianco = #FFFFFF,</a:t>
            </a:r>
            <a:r>
              <a:rPr lang="it-IT" baseline="0" dirty="0" smtClean="0"/>
              <a:t> Nero = #000000, rosso = #FF0000..</a:t>
            </a:r>
          </a:p>
          <a:p>
            <a:endParaRPr lang="it-IT" baseline="0" dirty="0" smtClean="0"/>
          </a:p>
          <a:p>
            <a:r>
              <a:rPr lang="it-IT" baseline="0" dirty="0" smtClean="0"/>
              <a:t>La gestone della trasparenza ha effetto solo sul colore e non come opacity su tutto l’elemento, compresi gli eventuali figli in esso contenuti. Tali modalità vengono utilizzate anche per definire il colore di sfondo attraverso la proprietà background-color</a:t>
            </a:r>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63</a:t>
            </a:fld>
            <a:endParaRPr lang="it-IT"/>
          </a:p>
        </p:txBody>
      </p:sp>
    </p:spTree>
    <p:extLst>
      <p:ext uri="{BB962C8B-B14F-4D97-AF65-F5344CB8AC3E}">
        <p14:creationId xmlns:p14="http://schemas.microsoft.com/office/powerpoint/2010/main" val="1584137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L’attributo media riveste un ruolo molto importante, perché consente di specificare </a:t>
            </a:r>
            <a:r>
              <a:rPr lang="it-IT" dirty="0" err="1" smtClean="0"/>
              <a:t>Css</a:t>
            </a:r>
            <a:r>
              <a:rPr lang="it-IT" dirty="0" smtClean="0"/>
              <a:t> specifici per i vari aspetti. I valori al suo interno possono essere anche separati da una virgola, qualora con un dato </a:t>
            </a:r>
            <a:r>
              <a:rPr lang="it-IT" dirty="0" err="1" smtClean="0"/>
              <a:t>Css</a:t>
            </a:r>
            <a:r>
              <a:rPr lang="it-IT" dirty="0" smtClean="0"/>
              <a:t> volessimo essere in grado di gestire più tipologie di browser.</a:t>
            </a:r>
          </a:p>
          <a:p>
            <a:r>
              <a:rPr lang="it-IT" dirty="0" err="1" smtClean="0"/>
              <a:t>All</a:t>
            </a:r>
            <a:r>
              <a:rPr lang="it-IT" dirty="0" smtClean="0"/>
              <a:t>, screen (browser con schermo) e </a:t>
            </a:r>
            <a:r>
              <a:rPr lang="it-IT" dirty="0" err="1" smtClean="0"/>
              <a:t>print</a:t>
            </a:r>
            <a:r>
              <a:rPr lang="it-IT" dirty="0" smtClean="0"/>
              <a:t> ( per la stampa)</a:t>
            </a:r>
            <a:endParaRPr lang="it-IT" dirty="0"/>
          </a:p>
        </p:txBody>
      </p:sp>
      <p:sp>
        <p:nvSpPr>
          <p:cNvPr id="4" name="Segnaposto numero diapositiva 3"/>
          <p:cNvSpPr>
            <a:spLocks noGrp="1"/>
          </p:cNvSpPr>
          <p:nvPr>
            <p:ph type="sldNum" sz="quarter" idx="10"/>
          </p:nvPr>
        </p:nvSpPr>
        <p:spPr/>
        <p:txBody>
          <a:bodyPr/>
          <a:lstStyle/>
          <a:p>
            <a:fld id="{F670163E-EA75-45C0-87B5-87A2C8080900}" type="slidenum">
              <a:rPr lang="it-IT" smtClean="0"/>
              <a:t>12</a:t>
            </a:fld>
            <a:endParaRPr lang="it-IT"/>
          </a:p>
        </p:txBody>
      </p:sp>
    </p:spTree>
    <p:extLst>
      <p:ext uri="{BB962C8B-B14F-4D97-AF65-F5344CB8AC3E}">
        <p14:creationId xmlns:p14="http://schemas.microsoft.com/office/powerpoint/2010/main" val="241430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a:t>
            </a:r>
          </a:p>
          <a:p>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73</a:t>
            </a:fld>
            <a:endParaRPr lang="it-IT"/>
          </a:p>
        </p:txBody>
      </p:sp>
    </p:spTree>
    <p:extLst>
      <p:ext uri="{BB962C8B-B14F-4D97-AF65-F5344CB8AC3E}">
        <p14:creationId xmlns:p14="http://schemas.microsoft.com/office/powerpoint/2010/main" val="1876748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mtClean="0"/>
              <a:t>Per ognuno delle 4 proprietà è possibile assegnare differenti valori per ognuno dei 4 lati singolarmente.</a:t>
            </a:r>
          </a:p>
          <a:p>
            <a:endParaRPr lang="it-IT"/>
          </a:p>
        </p:txBody>
      </p:sp>
      <p:sp>
        <p:nvSpPr>
          <p:cNvPr id="4" name="Segnaposto numero diapositiva 3"/>
          <p:cNvSpPr>
            <a:spLocks noGrp="1"/>
          </p:cNvSpPr>
          <p:nvPr>
            <p:ph type="sldNum" sz="quarter" idx="10"/>
          </p:nvPr>
        </p:nvSpPr>
        <p:spPr/>
        <p:txBody>
          <a:bodyPr/>
          <a:lstStyle/>
          <a:p>
            <a:fld id="{786A0575-AE8E-42B8-A071-CF1DACFA4AE5}" type="slidenum">
              <a:rPr lang="it-IT" smtClean="0"/>
              <a:t>74</a:t>
            </a:fld>
            <a:endParaRPr lang="it-IT"/>
          </a:p>
        </p:txBody>
      </p:sp>
    </p:spTree>
    <p:extLst>
      <p:ext uri="{BB962C8B-B14F-4D97-AF65-F5344CB8AC3E}">
        <p14:creationId xmlns:p14="http://schemas.microsoft.com/office/powerpoint/2010/main" val="912065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Text-</a:t>
            </a:r>
            <a:r>
              <a:rPr lang="it-IT" dirty="0" err="1" smtClean="0"/>
              <a:t>overflow</a:t>
            </a:r>
            <a:r>
              <a:rPr lang="it-IT" dirty="0" smtClean="0"/>
              <a:t>: </a:t>
            </a:r>
            <a:r>
              <a:rPr lang="it-IT" dirty="0" err="1" smtClean="0"/>
              <a:t>ellipsis</a:t>
            </a:r>
            <a:r>
              <a:rPr lang="it-IT" dirty="0" smtClean="0"/>
              <a:t> : il browser è in grado di applicare</a:t>
            </a:r>
            <a:r>
              <a:rPr lang="it-IT" baseline="0" dirty="0" smtClean="0"/>
              <a:t> automaticamente dei puntini di sospensione alla fine del testo che eccede le dimensioni fissate dal contenitore.</a:t>
            </a:r>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89</a:t>
            </a:fld>
            <a:endParaRPr lang="it-IT"/>
          </a:p>
        </p:txBody>
      </p:sp>
    </p:spTree>
    <p:extLst>
      <p:ext uri="{BB962C8B-B14F-4D97-AF65-F5344CB8AC3E}">
        <p14:creationId xmlns:p14="http://schemas.microsoft.com/office/powerpoint/2010/main" val="1994525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Continua con esempio</a:t>
            </a:r>
            <a:r>
              <a:rPr lang="it-IT" baseline="0" dirty="0" smtClean="0"/>
              <a:t> 06,07,08,09</a:t>
            </a:r>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97</a:t>
            </a:fld>
            <a:endParaRPr lang="it-IT"/>
          </a:p>
        </p:txBody>
      </p:sp>
    </p:spTree>
    <p:extLst>
      <p:ext uri="{BB962C8B-B14F-4D97-AF65-F5344CB8AC3E}">
        <p14:creationId xmlns:p14="http://schemas.microsoft.com/office/powerpoint/2010/main" val="1244118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Agli albori </a:t>
            </a:r>
            <a:r>
              <a:rPr lang="it-IT" dirty="0" err="1" smtClean="0"/>
              <a:t>dell’Html</a:t>
            </a:r>
            <a:r>
              <a:rPr lang="it-IT" baseline="0" dirty="0" smtClean="0"/>
              <a:t> il carattere e lo stile del testo erano controllati esclusivamente dalle impostazioni del browser. Le pagine non potevano in alcun modo definire la modalità di visualizzazione del testo, fino all’introduzione del tag </a:t>
            </a:r>
            <a:r>
              <a:rPr lang="it-IT" b="1" baseline="0" dirty="0" smtClean="0"/>
              <a:t>Font</a:t>
            </a:r>
            <a:r>
              <a:rPr lang="it-IT" baseline="0" dirty="0" smtClean="0"/>
              <a:t>.</a:t>
            </a:r>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101</a:t>
            </a:fld>
            <a:endParaRPr lang="it-IT"/>
          </a:p>
        </p:txBody>
      </p:sp>
    </p:spTree>
    <p:extLst>
      <p:ext uri="{BB962C8B-B14F-4D97-AF65-F5344CB8AC3E}">
        <p14:creationId xmlns:p14="http://schemas.microsoft.com/office/powerpoint/2010/main" val="65769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Web Safe (Times</a:t>
            </a:r>
            <a:r>
              <a:rPr lang="it-IT" baseline="0" dirty="0" smtClean="0"/>
              <a:t> New Roman, </a:t>
            </a:r>
            <a:r>
              <a:rPr lang="it-IT" baseline="0" dirty="0" err="1" smtClean="0"/>
              <a:t>Courier</a:t>
            </a:r>
            <a:r>
              <a:rPr lang="it-IT" baseline="0" dirty="0" smtClean="0"/>
              <a:t> New/</a:t>
            </a:r>
            <a:r>
              <a:rPr lang="it-IT" baseline="0" dirty="0" err="1" smtClean="0"/>
              <a:t>Curier</a:t>
            </a:r>
            <a:r>
              <a:rPr lang="it-IT" baseline="0" dirty="0" smtClean="0"/>
              <a:t>, </a:t>
            </a:r>
            <a:r>
              <a:rPr lang="it-IT" baseline="0" dirty="0" err="1" smtClean="0"/>
              <a:t>Verdana</a:t>
            </a:r>
            <a:r>
              <a:rPr lang="it-IT" baseline="0" dirty="0" smtClean="0"/>
              <a:t> , </a:t>
            </a:r>
            <a:r>
              <a:rPr lang="it-IT" baseline="0" dirty="0" err="1" smtClean="0"/>
              <a:t>etc</a:t>
            </a:r>
            <a:r>
              <a:rPr lang="it-IT" dirty="0" smtClean="0"/>
              <a:t>)</a:t>
            </a:r>
          </a:p>
          <a:p>
            <a:r>
              <a:rPr lang="it-IT" dirty="0" smtClean="0"/>
              <a:t>Font </a:t>
            </a:r>
            <a:r>
              <a:rPr lang="it-IT" dirty="0" err="1" smtClean="0"/>
              <a:t>win</a:t>
            </a:r>
            <a:r>
              <a:rPr lang="it-IT" dirty="0" smtClean="0"/>
              <a:t>, </a:t>
            </a:r>
            <a:r>
              <a:rPr lang="it-IT" dirty="0" err="1" smtClean="0"/>
              <a:t>mac</a:t>
            </a:r>
            <a:r>
              <a:rPr lang="it-IT" dirty="0" smtClean="0"/>
              <a:t>, </a:t>
            </a:r>
            <a:r>
              <a:rPr lang="it-IT" dirty="0" err="1" smtClean="0"/>
              <a:t>linux</a:t>
            </a:r>
            <a:r>
              <a:rPr lang="it-IT" dirty="0" smtClean="0"/>
              <a:t>.</a:t>
            </a:r>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102</a:t>
            </a:fld>
            <a:endParaRPr lang="it-IT"/>
          </a:p>
        </p:txBody>
      </p:sp>
    </p:spTree>
    <p:extLst>
      <p:ext uri="{BB962C8B-B14F-4D97-AF65-F5344CB8AC3E}">
        <p14:creationId xmlns:p14="http://schemas.microsoft.com/office/powerpoint/2010/main" val="18975341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Ciò</a:t>
            </a:r>
            <a:r>
              <a:rPr lang="it-IT" baseline="0" dirty="0" smtClean="0"/>
              <a:t> era permesso anche da I.E. con la tecnologia Embedded Open </a:t>
            </a:r>
            <a:r>
              <a:rPr lang="it-IT" baseline="0" dirty="0" err="1" smtClean="0"/>
              <a:t>Type</a:t>
            </a:r>
            <a:r>
              <a:rPr lang="it-IT" baseline="0" dirty="0" smtClean="0"/>
              <a:t> (EOT). Tuttavia non è un formato aperto, quindi non tutti lo utilizzano.</a:t>
            </a:r>
          </a:p>
          <a:p>
            <a:endParaRPr lang="it-IT" baseline="0" dirty="0" smtClean="0"/>
          </a:p>
          <a:p>
            <a:r>
              <a:rPr lang="it-IT" baseline="0" dirty="0" smtClean="0"/>
              <a:t>Altri formati </a:t>
            </a:r>
            <a:r>
              <a:rPr lang="it-IT" baseline="0" dirty="0" err="1" smtClean="0"/>
              <a:t>Woff</a:t>
            </a:r>
            <a:r>
              <a:rPr lang="it-IT" baseline="0" dirty="0" smtClean="0"/>
              <a:t> (web open font format, migliore) e TrueType/</a:t>
            </a:r>
            <a:r>
              <a:rPr lang="it-IT" baseline="0" dirty="0" err="1" smtClean="0"/>
              <a:t>OpenType</a:t>
            </a:r>
            <a:r>
              <a:rPr lang="it-IT" baseline="0" dirty="0" smtClean="0"/>
              <a:t>(alcuni dispositivi mobili).</a:t>
            </a:r>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104</a:t>
            </a:fld>
            <a:endParaRPr lang="it-IT"/>
          </a:p>
        </p:txBody>
      </p:sp>
    </p:spTree>
    <p:extLst>
      <p:ext uri="{BB962C8B-B14F-4D97-AF65-F5344CB8AC3E}">
        <p14:creationId xmlns:p14="http://schemas.microsoft.com/office/powerpoint/2010/main" val="9386769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106</a:t>
            </a:fld>
            <a:endParaRPr lang="it-IT"/>
          </a:p>
        </p:txBody>
      </p:sp>
    </p:spTree>
    <p:extLst>
      <p:ext uri="{BB962C8B-B14F-4D97-AF65-F5344CB8AC3E}">
        <p14:creationId xmlns:p14="http://schemas.microsoft.com/office/powerpoint/2010/main" val="18096778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121</a:t>
            </a:fld>
            <a:endParaRPr lang="it-IT"/>
          </a:p>
        </p:txBody>
      </p:sp>
    </p:spTree>
    <p:extLst>
      <p:ext uri="{BB962C8B-B14F-4D97-AF65-F5344CB8AC3E}">
        <p14:creationId xmlns:p14="http://schemas.microsoft.com/office/powerpoint/2010/main" val="5551968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122</a:t>
            </a:fld>
            <a:endParaRPr lang="it-IT"/>
          </a:p>
        </p:txBody>
      </p:sp>
    </p:spTree>
    <p:extLst>
      <p:ext uri="{BB962C8B-B14F-4D97-AF65-F5344CB8AC3E}">
        <p14:creationId xmlns:p14="http://schemas.microsoft.com/office/powerpoint/2010/main" val="59413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L’attributo media riveste un ruolo molto importante, perché consente di specificare </a:t>
            </a:r>
            <a:r>
              <a:rPr lang="it-IT" dirty="0" err="1" smtClean="0"/>
              <a:t>Css</a:t>
            </a:r>
            <a:r>
              <a:rPr lang="it-IT" dirty="0" smtClean="0"/>
              <a:t> specifici per i vari aspetti. I valori al suo interno possono essere anche separati da una virgola, qualora con un dato </a:t>
            </a:r>
            <a:r>
              <a:rPr lang="it-IT" dirty="0" err="1" smtClean="0"/>
              <a:t>Css</a:t>
            </a:r>
            <a:r>
              <a:rPr lang="it-IT" dirty="0" smtClean="0"/>
              <a:t> volessimo essere in grado di gestire più tipologie di browser.</a:t>
            </a:r>
          </a:p>
          <a:p>
            <a:r>
              <a:rPr lang="it-IT" dirty="0" err="1" smtClean="0"/>
              <a:t>All</a:t>
            </a:r>
            <a:r>
              <a:rPr lang="it-IT" dirty="0" smtClean="0"/>
              <a:t>, screen (browser con schermo) e </a:t>
            </a:r>
            <a:r>
              <a:rPr lang="it-IT" dirty="0" err="1" smtClean="0"/>
              <a:t>print</a:t>
            </a:r>
            <a:r>
              <a:rPr lang="it-IT" dirty="0" smtClean="0"/>
              <a:t> ( per la stampa)</a:t>
            </a:r>
            <a:endParaRPr lang="it-IT" dirty="0"/>
          </a:p>
        </p:txBody>
      </p:sp>
      <p:sp>
        <p:nvSpPr>
          <p:cNvPr id="4" name="Segnaposto numero diapositiva 3"/>
          <p:cNvSpPr>
            <a:spLocks noGrp="1"/>
          </p:cNvSpPr>
          <p:nvPr>
            <p:ph type="sldNum" sz="quarter" idx="10"/>
          </p:nvPr>
        </p:nvSpPr>
        <p:spPr/>
        <p:txBody>
          <a:bodyPr/>
          <a:lstStyle/>
          <a:p>
            <a:fld id="{F670163E-EA75-45C0-87B5-87A2C8080900}" type="slidenum">
              <a:rPr lang="it-IT" smtClean="0"/>
              <a:t>13</a:t>
            </a:fld>
            <a:endParaRPr lang="it-IT"/>
          </a:p>
        </p:txBody>
      </p:sp>
    </p:spTree>
    <p:extLst>
      <p:ext uri="{BB962C8B-B14F-4D97-AF65-F5344CB8AC3E}">
        <p14:creationId xmlns:p14="http://schemas.microsoft.com/office/powerpoint/2010/main" val="3659348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123</a:t>
            </a:fld>
            <a:endParaRPr lang="it-IT"/>
          </a:p>
        </p:txBody>
      </p:sp>
    </p:spTree>
    <p:extLst>
      <p:ext uri="{BB962C8B-B14F-4D97-AF65-F5344CB8AC3E}">
        <p14:creationId xmlns:p14="http://schemas.microsoft.com/office/powerpoint/2010/main" val="1872463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124</a:t>
            </a:fld>
            <a:endParaRPr lang="it-IT"/>
          </a:p>
        </p:txBody>
      </p:sp>
    </p:spTree>
    <p:extLst>
      <p:ext uri="{BB962C8B-B14F-4D97-AF65-F5344CB8AC3E}">
        <p14:creationId xmlns:p14="http://schemas.microsoft.com/office/powerpoint/2010/main" val="396847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125</a:t>
            </a:fld>
            <a:endParaRPr lang="it-IT"/>
          </a:p>
        </p:txBody>
      </p:sp>
    </p:spTree>
    <p:extLst>
      <p:ext uri="{BB962C8B-B14F-4D97-AF65-F5344CB8AC3E}">
        <p14:creationId xmlns:p14="http://schemas.microsoft.com/office/powerpoint/2010/main" val="8977054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126</a:t>
            </a:fld>
            <a:endParaRPr lang="it-IT"/>
          </a:p>
        </p:txBody>
      </p:sp>
    </p:spTree>
    <p:extLst>
      <p:ext uri="{BB962C8B-B14F-4D97-AF65-F5344CB8AC3E}">
        <p14:creationId xmlns:p14="http://schemas.microsoft.com/office/powerpoint/2010/main" val="746903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129</a:t>
            </a:fld>
            <a:endParaRPr lang="it-IT"/>
          </a:p>
        </p:txBody>
      </p:sp>
    </p:spTree>
    <p:extLst>
      <p:ext uri="{BB962C8B-B14F-4D97-AF65-F5344CB8AC3E}">
        <p14:creationId xmlns:p14="http://schemas.microsoft.com/office/powerpoint/2010/main" val="362507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b="0" i="0" kern="1200" dirty="0" smtClean="0">
                <a:solidFill>
                  <a:schemeClr val="tx1"/>
                </a:solidFill>
                <a:effectLst/>
                <a:latin typeface="+mn-lt"/>
                <a:ea typeface="+mn-ea"/>
                <a:cs typeface="+mn-cs"/>
              </a:rPr>
              <a:t>Con il </a:t>
            </a:r>
            <a:r>
              <a:rPr lang="it-IT" sz="1200" b="1" i="0" kern="1200" dirty="0" err="1" smtClean="0">
                <a:solidFill>
                  <a:schemeClr val="tx1"/>
                </a:solidFill>
                <a:effectLst/>
                <a:latin typeface="+mn-lt"/>
                <a:ea typeface="+mn-ea"/>
                <a:cs typeface="+mn-cs"/>
              </a:rPr>
              <a:t>flexbox</a:t>
            </a:r>
            <a:r>
              <a:rPr lang="it-IT" sz="1200" b="0" i="0" kern="1200" dirty="0" smtClean="0">
                <a:solidFill>
                  <a:schemeClr val="tx1"/>
                </a:solidFill>
                <a:effectLst/>
                <a:latin typeface="+mn-lt"/>
                <a:ea typeface="+mn-ea"/>
                <a:cs typeface="+mn-cs"/>
              </a:rPr>
              <a:t>, forse per la prima volta nella storia dei CSS, gli sviluppatori hanno a disposizione uno </a:t>
            </a:r>
            <a:r>
              <a:rPr lang="it-IT" sz="1200" b="1" i="0" kern="1200" dirty="0" smtClean="0">
                <a:solidFill>
                  <a:schemeClr val="tx1"/>
                </a:solidFill>
                <a:effectLst/>
                <a:latin typeface="+mn-lt"/>
                <a:ea typeface="+mn-ea"/>
                <a:cs typeface="+mn-cs"/>
              </a:rPr>
              <a:t>strumento esplicitamente pensato per la strutturazione del layout</a:t>
            </a:r>
            <a:r>
              <a:rPr lang="it-IT" sz="1200" b="0" i="0" kern="1200" dirty="0" smtClean="0">
                <a:solidFill>
                  <a:schemeClr val="tx1"/>
                </a:solidFill>
                <a:effectLst/>
                <a:latin typeface="+mn-lt"/>
                <a:ea typeface="+mn-ea"/>
                <a:cs typeface="+mn-cs"/>
              </a:rPr>
              <a:t>. Nel tempo, infatti, questo compito è stato demandato in modi spesso ingegnosi a proprietà e funzionalità dei CSS non progettate in prima istanza per il layout: si pensi solo ai float o al posizionamento degli elementi.</a:t>
            </a:r>
            <a:endParaRPr lang="it-IT" dirty="0"/>
          </a:p>
        </p:txBody>
      </p:sp>
      <p:sp>
        <p:nvSpPr>
          <p:cNvPr id="4" name="Segnaposto numero diapositiva 3"/>
          <p:cNvSpPr>
            <a:spLocks noGrp="1"/>
          </p:cNvSpPr>
          <p:nvPr>
            <p:ph type="sldNum" sz="quarter" idx="10"/>
          </p:nvPr>
        </p:nvSpPr>
        <p:spPr/>
        <p:txBody>
          <a:bodyPr/>
          <a:lstStyle/>
          <a:p>
            <a:fld id="{0549345C-489D-6842-9700-09408CB54C4E}" type="slidenum">
              <a:rPr lang="it-IT" smtClean="0"/>
              <a:t>133</a:t>
            </a:fld>
            <a:endParaRPr lang="it-IT"/>
          </a:p>
        </p:txBody>
      </p:sp>
    </p:spTree>
    <p:extLst>
      <p:ext uri="{BB962C8B-B14F-4D97-AF65-F5344CB8AC3E}">
        <p14:creationId xmlns:p14="http://schemas.microsoft.com/office/powerpoint/2010/main" val="5016713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0549345C-489D-6842-9700-09408CB54C4E}" type="slidenum">
              <a:rPr lang="it-IT" smtClean="0"/>
              <a:t>141</a:t>
            </a:fld>
            <a:endParaRPr lang="it-IT"/>
          </a:p>
        </p:txBody>
      </p:sp>
    </p:spTree>
    <p:extLst>
      <p:ext uri="{BB962C8B-B14F-4D97-AF65-F5344CB8AC3E}">
        <p14:creationId xmlns:p14="http://schemas.microsoft.com/office/powerpoint/2010/main" val="9069370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0549345C-489D-6842-9700-09408CB54C4E}" type="slidenum">
              <a:rPr lang="it-IT" smtClean="0"/>
              <a:t>142</a:t>
            </a:fld>
            <a:endParaRPr lang="it-IT"/>
          </a:p>
        </p:txBody>
      </p:sp>
    </p:spTree>
    <p:extLst>
      <p:ext uri="{BB962C8B-B14F-4D97-AF65-F5344CB8AC3E}">
        <p14:creationId xmlns:p14="http://schemas.microsoft.com/office/powerpoint/2010/main" val="294446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L’attributo media riveste un ruolo molto importante, perché consente di specificare </a:t>
            </a:r>
            <a:r>
              <a:rPr lang="it-IT" dirty="0" err="1" smtClean="0"/>
              <a:t>Css</a:t>
            </a:r>
            <a:r>
              <a:rPr lang="it-IT" dirty="0" smtClean="0"/>
              <a:t> specifici per i vari aspetti. I valori al suo interno possono essere anche separati da una virgola, qualora con un dato </a:t>
            </a:r>
            <a:r>
              <a:rPr lang="it-IT" dirty="0" err="1" smtClean="0"/>
              <a:t>Css</a:t>
            </a:r>
            <a:r>
              <a:rPr lang="it-IT" dirty="0" smtClean="0"/>
              <a:t> volessimo essere in grado di gestire più tipologie di browser.</a:t>
            </a:r>
          </a:p>
          <a:p>
            <a:r>
              <a:rPr lang="it-IT" dirty="0" err="1" smtClean="0"/>
              <a:t>All</a:t>
            </a:r>
            <a:r>
              <a:rPr lang="it-IT" dirty="0" smtClean="0"/>
              <a:t>, screen (browser con schermo) e </a:t>
            </a:r>
            <a:r>
              <a:rPr lang="it-IT" dirty="0" err="1" smtClean="0"/>
              <a:t>print</a:t>
            </a:r>
            <a:r>
              <a:rPr lang="it-IT" dirty="0" smtClean="0"/>
              <a:t> ( per la stampa)</a:t>
            </a:r>
            <a:endParaRPr lang="it-IT" dirty="0"/>
          </a:p>
        </p:txBody>
      </p:sp>
      <p:sp>
        <p:nvSpPr>
          <p:cNvPr id="4" name="Segnaposto numero diapositiva 3"/>
          <p:cNvSpPr>
            <a:spLocks noGrp="1"/>
          </p:cNvSpPr>
          <p:nvPr>
            <p:ph type="sldNum" sz="quarter" idx="10"/>
          </p:nvPr>
        </p:nvSpPr>
        <p:spPr/>
        <p:txBody>
          <a:bodyPr/>
          <a:lstStyle/>
          <a:p>
            <a:fld id="{F670163E-EA75-45C0-87B5-87A2C8080900}" type="slidenum">
              <a:rPr lang="it-IT" smtClean="0"/>
              <a:t>14</a:t>
            </a:fld>
            <a:endParaRPr lang="it-IT"/>
          </a:p>
        </p:txBody>
      </p:sp>
    </p:spTree>
    <p:extLst>
      <p:ext uri="{BB962C8B-B14F-4D97-AF65-F5344CB8AC3E}">
        <p14:creationId xmlns:p14="http://schemas.microsoft.com/office/powerpoint/2010/main" val="1038292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L’attributo media riveste un ruolo molto importante, perché consente di specificare </a:t>
            </a:r>
            <a:r>
              <a:rPr lang="it-IT" dirty="0" err="1" smtClean="0"/>
              <a:t>Css</a:t>
            </a:r>
            <a:r>
              <a:rPr lang="it-IT" dirty="0" smtClean="0"/>
              <a:t> specifici per i vari aspetti. I valori al suo interno possono essere anche separati da una virgola, qualora con un dato </a:t>
            </a:r>
            <a:r>
              <a:rPr lang="it-IT" dirty="0" err="1" smtClean="0"/>
              <a:t>Css</a:t>
            </a:r>
            <a:r>
              <a:rPr lang="it-IT" dirty="0" smtClean="0"/>
              <a:t> volessimo essere in grado di gestire più tipologie di browser.</a:t>
            </a:r>
          </a:p>
          <a:p>
            <a:r>
              <a:rPr lang="it-IT" dirty="0" err="1" smtClean="0"/>
              <a:t>All</a:t>
            </a:r>
            <a:r>
              <a:rPr lang="it-IT" dirty="0" smtClean="0"/>
              <a:t>, screen (browser con schermo) e </a:t>
            </a:r>
            <a:r>
              <a:rPr lang="it-IT" dirty="0" err="1" smtClean="0"/>
              <a:t>print</a:t>
            </a:r>
            <a:r>
              <a:rPr lang="it-IT" dirty="0" smtClean="0"/>
              <a:t> ( per la stampa)</a:t>
            </a:r>
            <a:endParaRPr lang="it-IT" dirty="0"/>
          </a:p>
        </p:txBody>
      </p:sp>
      <p:sp>
        <p:nvSpPr>
          <p:cNvPr id="4" name="Segnaposto numero diapositiva 3"/>
          <p:cNvSpPr>
            <a:spLocks noGrp="1"/>
          </p:cNvSpPr>
          <p:nvPr>
            <p:ph type="sldNum" sz="quarter" idx="10"/>
          </p:nvPr>
        </p:nvSpPr>
        <p:spPr/>
        <p:txBody>
          <a:bodyPr/>
          <a:lstStyle/>
          <a:p>
            <a:fld id="{F670163E-EA75-45C0-87B5-87A2C8080900}" type="slidenum">
              <a:rPr lang="it-IT" smtClean="0"/>
              <a:t>15</a:t>
            </a:fld>
            <a:endParaRPr lang="it-IT"/>
          </a:p>
        </p:txBody>
      </p:sp>
    </p:spTree>
    <p:extLst>
      <p:ext uri="{BB962C8B-B14F-4D97-AF65-F5344CB8AC3E}">
        <p14:creationId xmlns:p14="http://schemas.microsoft.com/office/powerpoint/2010/main" val="408750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Proprietà e valore devono essere separati dai due punti. Una limitazione fondamentale da rispettare è questa: per ogni dichiarazione non è possibile indicare più di una proprietà, mentre è spesso possibile specificare più valori</a:t>
            </a:r>
          </a:p>
          <a:p>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19</a:t>
            </a:fld>
            <a:endParaRPr lang="it-IT"/>
          </a:p>
        </p:txBody>
      </p:sp>
    </p:spTree>
    <p:extLst>
      <p:ext uri="{BB962C8B-B14F-4D97-AF65-F5344CB8AC3E}">
        <p14:creationId xmlns:p14="http://schemas.microsoft.com/office/powerpoint/2010/main" val="791424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Proprietà e valore devono essere separati dai due punti. Una limitazione fondamentale da rispettare è questa: per ogni dichiarazione non è possibile indicare più di una proprietà, mentre è spesso possibile specificare più valori</a:t>
            </a:r>
          </a:p>
          <a:p>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20</a:t>
            </a:fld>
            <a:endParaRPr lang="it-IT"/>
          </a:p>
        </p:txBody>
      </p:sp>
    </p:spTree>
    <p:extLst>
      <p:ext uri="{BB962C8B-B14F-4D97-AF65-F5344CB8AC3E}">
        <p14:creationId xmlns:p14="http://schemas.microsoft.com/office/powerpoint/2010/main" val="1324252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Vedi esempio 6 attributi</a:t>
            </a:r>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34</a:t>
            </a:fld>
            <a:endParaRPr lang="it-IT"/>
          </a:p>
        </p:txBody>
      </p:sp>
    </p:spTree>
    <p:extLst>
      <p:ext uri="{BB962C8B-B14F-4D97-AF65-F5344CB8AC3E}">
        <p14:creationId xmlns:p14="http://schemas.microsoft.com/office/powerpoint/2010/main" val="1733271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Ripropongo queste</a:t>
            </a:r>
            <a:r>
              <a:rPr lang="it-IT" baseline="0" dirty="0" smtClean="0"/>
              <a:t> due slide per avere più chiaro il concetto di discendente, fratello e figlio</a:t>
            </a:r>
            <a:endParaRPr lang="it-IT" dirty="0"/>
          </a:p>
        </p:txBody>
      </p:sp>
      <p:sp>
        <p:nvSpPr>
          <p:cNvPr id="4" name="Segnaposto numero diapositiva 3"/>
          <p:cNvSpPr>
            <a:spLocks noGrp="1"/>
          </p:cNvSpPr>
          <p:nvPr>
            <p:ph type="sldNum" sz="quarter" idx="10"/>
          </p:nvPr>
        </p:nvSpPr>
        <p:spPr/>
        <p:txBody>
          <a:bodyPr/>
          <a:lstStyle/>
          <a:p>
            <a:fld id="{0549345C-489D-6842-9700-09408CB54C4E}" type="slidenum">
              <a:rPr lang="it-IT" smtClean="0"/>
              <a:t>36</a:t>
            </a:fld>
            <a:endParaRPr lang="it-IT"/>
          </a:p>
        </p:txBody>
      </p:sp>
    </p:spTree>
    <p:extLst>
      <p:ext uri="{BB962C8B-B14F-4D97-AF65-F5344CB8AC3E}">
        <p14:creationId xmlns:p14="http://schemas.microsoft.com/office/powerpoint/2010/main" val="527155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userDrawn="1"/>
        </p:nvSpPr>
        <p:spPr>
          <a:xfrm>
            <a:off x="3175" y="6400800"/>
            <a:ext cx="12188825" cy="457200"/>
          </a:xfrm>
          <a:prstGeom prst="rect">
            <a:avLst/>
          </a:prstGeom>
          <a:solidFill>
            <a:srgbClr val="BC281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userDrawn="1"/>
        </p:nvSpPr>
        <p:spPr>
          <a:xfrm>
            <a:off x="15" y="6334316"/>
            <a:ext cx="12188825" cy="64008"/>
          </a:xfrm>
          <a:prstGeom prst="rect">
            <a:avLst/>
          </a:prstGeom>
          <a:solidFill>
            <a:srgbClr val="8A898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it-IT" dirty="0" smtClean="0"/>
              <a:t>Fare clic per modificare stile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rgbClr val="8A8989"/>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dirty="0" smtClean="0"/>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10/5/16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Immagin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60" y="192628"/>
            <a:ext cx="1634310" cy="435816"/>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stile</a:t>
            </a:r>
            <a:endParaRPr lang="en-US" dirty="0"/>
          </a:p>
        </p:txBody>
      </p:sp>
      <p:sp>
        <p:nvSpPr>
          <p:cNvPr id="3" name="Vertical Text Placeholder 2"/>
          <p:cNvSpPr>
            <a:spLocks noGrp="1"/>
          </p:cNvSpPr>
          <p:nvPr>
            <p:ph type="body" orient="vert" idx="1"/>
          </p:nvPr>
        </p:nvSpPr>
        <p:spPr/>
        <p:txBody>
          <a:bodyPr vert="eaVert" lIns="45720" tIns="0" rIns="45720" bIns="0"/>
          <a:lstStyle>
            <a:lvl2pPr>
              <a:buClr>
                <a:srgbClr val="8A8989"/>
              </a:buClr>
              <a:defRPr/>
            </a:lvl2pPr>
            <a:lvl3pPr>
              <a:buClr>
                <a:srgbClr val="8A8989"/>
              </a:buClr>
              <a:defRPr/>
            </a:lvl3pPr>
            <a:lvl4pPr>
              <a:buClr>
                <a:srgbClr val="8A8989"/>
              </a:buClr>
              <a:defRPr/>
            </a:lvl4pPr>
            <a:lvl5pPr>
              <a:buClr>
                <a:srgbClr val="8A8989"/>
              </a:buClr>
              <a:defRPr/>
            </a:lvl5pPr>
          </a:lstStyle>
          <a:p>
            <a:pPr lvl="0"/>
            <a:r>
              <a:rPr lang="it-IT" dirty="0" smtClean="0"/>
              <a:t>Fare clic per modificare gli stili del testo dello schema</a:t>
            </a:r>
          </a:p>
          <a:p>
            <a:pPr lvl="1"/>
            <a:r>
              <a:rPr lang="it-IT" dirty="0" smtClean="0"/>
              <a:t>Secondo livello</a:t>
            </a:r>
          </a:p>
          <a:p>
            <a:pPr lvl="2"/>
            <a:r>
              <a:rPr lang="it-IT" dirty="0" smtClean="0"/>
              <a:t>Terzo livello</a:t>
            </a:r>
          </a:p>
          <a:p>
            <a:pPr lvl="3"/>
            <a:r>
              <a:rPr lang="it-IT" dirty="0" smtClean="0"/>
              <a:t>Quarto livello</a:t>
            </a:r>
          </a:p>
          <a:p>
            <a:pPr lvl="4"/>
            <a:r>
              <a:rPr lang="it-IT" dirty="0" smtClean="0"/>
              <a:t>Quinto livello</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10/5/16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olo e testo verticali">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BC281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rgbClr val="8A898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it-IT" smtClean="0"/>
              <a:t>Fare clic per modificare stile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lvl2pPr>
              <a:buClr>
                <a:srgbClr val="8A8989"/>
              </a:buClr>
              <a:defRPr/>
            </a:lvl2pPr>
            <a:lvl3pPr>
              <a:buClr>
                <a:srgbClr val="8A8989"/>
              </a:buClr>
              <a:defRPr/>
            </a:lvl3pPr>
            <a:lvl4pPr>
              <a:buClr>
                <a:srgbClr val="8A8989"/>
              </a:buClr>
              <a:defRPr/>
            </a:lvl4pPr>
            <a:lvl5pPr>
              <a:buClr>
                <a:srgbClr val="8A8989"/>
              </a:buClr>
              <a:defRPr/>
            </a:lvl5pPr>
          </a:lstStyle>
          <a:p>
            <a:pPr lvl="0"/>
            <a:r>
              <a:rPr lang="it-IT" dirty="0" smtClean="0"/>
              <a:t>Fare clic per modificare gli stili del testo dello schema</a:t>
            </a:r>
          </a:p>
          <a:p>
            <a:pPr lvl="1"/>
            <a:r>
              <a:rPr lang="it-IT" dirty="0" smtClean="0"/>
              <a:t>Secondo livello</a:t>
            </a:r>
          </a:p>
          <a:p>
            <a:pPr lvl="2"/>
            <a:r>
              <a:rPr lang="it-IT" dirty="0" smtClean="0"/>
              <a:t>Terzo livello</a:t>
            </a:r>
          </a:p>
          <a:p>
            <a:pPr lvl="3"/>
            <a:r>
              <a:rPr lang="it-IT" dirty="0" smtClean="0"/>
              <a:t>Quarto livello</a:t>
            </a:r>
          </a:p>
          <a:p>
            <a:pPr lvl="4"/>
            <a:r>
              <a:rPr lang="it-IT" dirty="0" smtClean="0"/>
              <a:t>Quinto livello</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10/5/16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7280" y="2144684"/>
            <a:ext cx="10058400" cy="3724410"/>
          </a:xfrm>
        </p:spPr>
        <p:txBody>
          <a:bodyPr/>
          <a:lstStyle>
            <a:lvl1pPr>
              <a:buClr>
                <a:srgbClr val="8A8989"/>
              </a:buClr>
              <a:defRPr/>
            </a:lvl1pPr>
            <a:lvl2pPr>
              <a:buClr>
                <a:srgbClr val="8A8989"/>
              </a:buClr>
              <a:defRPr/>
            </a:lvl2pPr>
            <a:lvl3pPr>
              <a:buClr>
                <a:srgbClr val="8A8989"/>
              </a:buClr>
              <a:defRPr/>
            </a:lvl3pPr>
            <a:lvl4pPr>
              <a:buClr>
                <a:srgbClr val="8A8989"/>
              </a:buClr>
              <a:defRPr/>
            </a:lvl4pPr>
            <a:lvl5pPr>
              <a:buClr>
                <a:srgbClr val="8A8989"/>
              </a:buClr>
              <a:defRPr/>
            </a:lvl5pPr>
          </a:lstStyle>
          <a:p>
            <a:pPr lvl="0"/>
            <a:r>
              <a:rPr lang="it-IT" dirty="0" smtClean="0"/>
              <a:t>Fare clic per modificare gli stili del testo dello schema</a:t>
            </a:r>
          </a:p>
          <a:p>
            <a:pPr lvl="1"/>
            <a:r>
              <a:rPr lang="it-IT" dirty="0" smtClean="0"/>
              <a:t>Secondo livello</a:t>
            </a:r>
          </a:p>
          <a:p>
            <a:pPr lvl="2"/>
            <a:r>
              <a:rPr lang="it-IT" dirty="0" smtClean="0"/>
              <a:t>Terzo livello</a:t>
            </a:r>
          </a:p>
          <a:p>
            <a:pPr lvl="3"/>
            <a:r>
              <a:rPr lang="it-IT" dirty="0" smtClean="0"/>
              <a:t>Quarto livello</a:t>
            </a:r>
          </a:p>
          <a:p>
            <a:pPr lvl="4"/>
            <a:r>
              <a:rPr lang="it-IT" dirty="0" smtClean="0"/>
              <a:t>Quinto livello</a:t>
            </a:r>
            <a:endParaRPr lang="en-US" dirty="0"/>
          </a:p>
        </p:txBody>
      </p:sp>
      <p:sp>
        <p:nvSpPr>
          <p:cNvPr id="9" name="Titolo 8"/>
          <p:cNvSpPr>
            <a:spLocks noGrp="1"/>
          </p:cNvSpPr>
          <p:nvPr>
            <p:ph type="title"/>
          </p:nvPr>
        </p:nvSpPr>
        <p:spPr>
          <a:xfrm>
            <a:off x="1097280" y="687430"/>
            <a:ext cx="10058400" cy="650919"/>
          </a:xfrm>
        </p:spPr>
        <p:txBody>
          <a:bodyPr>
            <a:normAutofit/>
          </a:bodyPr>
          <a:lstStyle>
            <a:lvl1pPr>
              <a:defRPr sz="4000"/>
            </a:lvl1pPr>
          </a:lstStyle>
          <a:p>
            <a:r>
              <a:rPr lang="it-IT" dirty="0" smtClean="0"/>
              <a:t>Fare clic per modificare stile</a:t>
            </a:r>
            <a:endParaRPr lang="it-IT" dirty="0"/>
          </a:p>
        </p:txBody>
      </p:sp>
      <p:sp>
        <p:nvSpPr>
          <p:cNvPr id="10" name="Segnaposto data 9"/>
          <p:cNvSpPr>
            <a:spLocks noGrp="1"/>
          </p:cNvSpPr>
          <p:nvPr>
            <p:ph type="dt" sz="half" idx="10"/>
          </p:nvPr>
        </p:nvSpPr>
        <p:spPr/>
        <p:txBody>
          <a:bodyPr/>
          <a:lstStyle/>
          <a:p>
            <a:fld id="{98624D31-43A5-475A-80CF-332C9F6DCF35}" type="datetimeFigureOut">
              <a:rPr lang="en-US" smtClean="0"/>
              <a:t>10/5/16</a:t>
            </a:fld>
            <a:endParaRPr lang="en-US" dirty="0"/>
          </a:p>
        </p:txBody>
      </p:sp>
      <p:sp>
        <p:nvSpPr>
          <p:cNvPr id="11" name="Segnaposto piè di pagina 10"/>
          <p:cNvSpPr>
            <a:spLocks noGrp="1"/>
          </p:cNvSpPr>
          <p:nvPr>
            <p:ph type="ftr" sz="quarter" idx="11"/>
          </p:nvPr>
        </p:nvSpPr>
        <p:spPr/>
        <p:txBody>
          <a:bodyPr/>
          <a:lstStyle/>
          <a:p>
            <a:endParaRPr lang="en-US" dirty="0"/>
          </a:p>
        </p:txBody>
      </p:sp>
      <p:sp>
        <p:nvSpPr>
          <p:cNvPr id="12" name="Segnaposto numero diapositiva 11"/>
          <p:cNvSpPr>
            <a:spLocks noGrp="1"/>
          </p:cNvSpPr>
          <p:nvPr>
            <p:ph type="sldNum" sz="quarter" idx="12"/>
          </p:nvPr>
        </p:nvSpPr>
        <p:spPr/>
        <p:txBody>
          <a:bodyPr/>
          <a:lstStyle/>
          <a:p>
            <a:fld id="{4FAB73BC-B049-4115-A692-8D63A059BFB8}" type="slidenum">
              <a:rPr lang="en-US" smtClean="0"/>
              <a:pPr/>
              <a:t>‹n.›</a:t>
            </a:fld>
            <a:endParaRPr lang="en-US" dirty="0"/>
          </a:p>
        </p:txBody>
      </p:sp>
      <p:sp>
        <p:nvSpPr>
          <p:cNvPr id="18" name="Rettangolo 17"/>
          <p:cNvSpPr/>
          <p:nvPr userDrawn="1"/>
        </p:nvSpPr>
        <p:spPr>
          <a:xfrm>
            <a:off x="973667" y="1642533"/>
            <a:ext cx="10238816"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1" name="Connettore 1 20"/>
          <p:cNvCxnSpPr/>
          <p:nvPr userDrawn="1"/>
        </p:nvCxnSpPr>
        <p:spPr>
          <a:xfrm>
            <a:off x="1040477" y="1347431"/>
            <a:ext cx="10115203" cy="0"/>
          </a:xfrm>
          <a:prstGeom prst="line">
            <a:avLst/>
          </a:prstGeom>
          <a:ln w="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BC281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rgbClr val="8A898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it-IT" smtClean="0"/>
              <a:t>Fare clic per modificare stile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rgbClr val="8A8989"/>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dirty="0" smtClean="0"/>
              <a:t>Fare clic per modificare gli stili del testo dello schema</a:t>
            </a:r>
          </a:p>
        </p:txBody>
      </p:sp>
      <p:sp>
        <p:nvSpPr>
          <p:cNvPr id="4" name="Date Placeholder 3"/>
          <p:cNvSpPr>
            <a:spLocks noGrp="1"/>
          </p:cNvSpPr>
          <p:nvPr>
            <p:ph type="dt" sz="half" idx="10"/>
          </p:nvPr>
        </p:nvSpPr>
        <p:spPr/>
        <p:txBody>
          <a:bodyPr/>
          <a:lstStyle/>
          <a:p>
            <a:fld id="{20EBB0C4-6273-4C6E-B9BD-2EDC30F1CD52}" type="datetimeFigureOut">
              <a:rPr lang="en-US" dirty="0"/>
              <a:t>10/5/16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Immagin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60" y="192628"/>
            <a:ext cx="1634310" cy="435816"/>
          </a:xfrm>
          <a:prstGeom prst="rect">
            <a:avLst/>
          </a:prstGeom>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a:xfrm>
            <a:off x="1097280" y="708660"/>
            <a:ext cx="10058400" cy="1028700"/>
          </a:xfrm>
        </p:spPr>
        <p:txBody>
          <a:bodyPr/>
          <a:lstStyle/>
          <a:p>
            <a:r>
              <a:rPr lang="it-IT" smtClean="0"/>
              <a:t>Fare clic per modificare stile</a:t>
            </a:r>
            <a:endParaRPr lang="en-US" dirty="0"/>
          </a:p>
        </p:txBody>
      </p:sp>
      <p:sp>
        <p:nvSpPr>
          <p:cNvPr id="3" name="Content Placeholder 2"/>
          <p:cNvSpPr>
            <a:spLocks noGrp="1"/>
          </p:cNvSpPr>
          <p:nvPr>
            <p:ph sz="half" idx="1"/>
          </p:nvPr>
        </p:nvSpPr>
        <p:spPr>
          <a:xfrm>
            <a:off x="1097279" y="1845734"/>
            <a:ext cx="4937760" cy="4023360"/>
          </a:xfrm>
        </p:spPr>
        <p:txBody>
          <a:bodyPr/>
          <a:lstStyle>
            <a:lvl2pPr>
              <a:buClr>
                <a:srgbClr val="8A8989"/>
              </a:buClr>
              <a:defRPr/>
            </a:lvl2pPr>
            <a:lvl3pPr>
              <a:buClr>
                <a:srgbClr val="8A8989"/>
              </a:buClr>
              <a:defRPr/>
            </a:lvl3pPr>
            <a:lvl4pPr>
              <a:buClr>
                <a:srgbClr val="8A8989"/>
              </a:buClr>
              <a:defRPr/>
            </a:lvl4pPr>
            <a:lvl5pPr>
              <a:buClr>
                <a:srgbClr val="8A8989"/>
              </a:buClr>
              <a:defRPr/>
            </a:lvl5pPr>
          </a:lstStyle>
          <a:p>
            <a:pPr lvl="0"/>
            <a:r>
              <a:rPr lang="it-IT" dirty="0" smtClean="0"/>
              <a:t>Fare clic per modificare gli stili del testo dello schema</a:t>
            </a:r>
          </a:p>
          <a:p>
            <a:pPr lvl="1"/>
            <a:r>
              <a:rPr lang="it-IT" dirty="0" smtClean="0"/>
              <a:t>Secondo livello</a:t>
            </a:r>
          </a:p>
          <a:p>
            <a:pPr lvl="2"/>
            <a:r>
              <a:rPr lang="it-IT" dirty="0" smtClean="0"/>
              <a:t>Terzo livello</a:t>
            </a:r>
          </a:p>
          <a:p>
            <a:pPr lvl="3"/>
            <a:r>
              <a:rPr lang="it-IT" dirty="0" smtClean="0"/>
              <a:t>Quarto livello</a:t>
            </a:r>
          </a:p>
          <a:p>
            <a:pPr lvl="4"/>
            <a:r>
              <a:rPr lang="it-IT" dirty="0" smtClean="0"/>
              <a:t>Quinto livello</a:t>
            </a:r>
            <a:endParaRPr lang="en-US" dirty="0"/>
          </a:p>
        </p:txBody>
      </p:sp>
      <p:sp>
        <p:nvSpPr>
          <p:cNvPr id="4" name="Content Placeholder 3"/>
          <p:cNvSpPr>
            <a:spLocks noGrp="1"/>
          </p:cNvSpPr>
          <p:nvPr>
            <p:ph sz="half" idx="2"/>
          </p:nvPr>
        </p:nvSpPr>
        <p:spPr>
          <a:xfrm>
            <a:off x="6217920" y="1845735"/>
            <a:ext cx="4937760" cy="4023360"/>
          </a:xfrm>
        </p:spPr>
        <p:txBody>
          <a:bodyPr/>
          <a:lstStyle>
            <a:lvl2pPr>
              <a:buClr>
                <a:srgbClr val="8A8989"/>
              </a:buClr>
              <a:defRPr/>
            </a:lvl2pPr>
            <a:lvl3pPr>
              <a:buClr>
                <a:srgbClr val="8A8989"/>
              </a:buClr>
              <a:defRPr/>
            </a:lvl3pPr>
            <a:lvl4pPr>
              <a:buClr>
                <a:srgbClr val="8A8989"/>
              </a:buClr>
              <a:defRPr/>
            </a:lvl4pPr>
            <a:lvl5pPr>
              <a:buClr>
                <a:srgbClr val="8A8989"/>
              </a:buClr>
              <a:defRPr/>
            </a:lvl5pPr>
          </a:lstStyle>
          <a:p>
            <a:pPr lvl="0"/>
            <a:r>
              <a:rPr lang="it-IT" dirty="0" smtClean="0"/>
              <a:t>Fare clic per modificare gli stili del testo dello schema</a:t>
            </a:r>
          </a:p>
          <a:p>
            <a:pPr lvl="1"/>
            <a:r>
              <a:rPr lang="it-IT" dirty="0" smtClean="0"/>
              <a:t>Secondo livello</a:t>
            </a:r>
          </a:p>
          <a:p>
            <a:pPr lvl="2"/>
            <a:r>
              <a:rPr lang="it-IT" dirty="0" smtClean="0"/>
              <a:t>Terzo livello</a:t>
            </a:r>
          </a:p>
          <a:p>
            <a:pPr lvl="3"/>
            <a:r>
              <a:rPr lang="it-IT" dirty="0" smtClean="0"/>
              <a:t>Quarto livello</a:t>
            </a:r>
          </a:p>
          <a:p>
            <a:pPr lvl="4"/>
            <a:r>
              <a:rPr lang="it-IT" dirty="0" smtClean="0"/>
              <a:t>Quinto livello</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10/5/16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a:xfrm>
            <a:off x="1097280" y="739140"/>
            <a:ext cx="10058400" cy="998220"/>
          </a:xfrm>
        </p:spPr>
        <p:txBody>
          <a:bodyPr/>
          <a:lstStyle/>
          <a:p>
            <a:r>
              <a:rPr lang="it-IT" smtClean="0"/>
              <a:t>Fare clic per modificare stile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rgbClr val="8A89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smtClean="0"/>
              <a:t>Fare clic per modificare gli stili del testo dello schema</a:t>
            </a:r>
          </a:p>
        </p:txBody>
      </p:sp>
      <p:sp>
        <p:nvSpPr>
          <p:cNvPr id="4" name="Content Placeholder 3"/>
          <p:cNvSpPr>
            <a:spLocks noGrp="1"/>
          </p:cNvSpPr>
          <p:nvPr>
            <p:ph sz="half" idx="2"/>
          </p:nvPr>
        </p:nvSpPr>
        <p:spPr>
          <a:xfrm>
            <a:off x="1097280" y="2582334"/>
            <a:ext cx="4937760" cy="3378200"/>
          </a:xfrm>
        </p:spPr>
        <p:txBody>
          <a:bodyPr/>
          <a:lstStyle>
            <a:lvl2pPr>
              <a:buClr>
                <a:srgbClr val="8A8989"/>
              </a:buClr>
              <a:defRPr/>
            </a:lvl2pPr>
            <a:lvl3pPr>
              <a:buClr>
                <a:srgbClr val="8A8989"/>
              </a:buClr>
              <a:defRPr/>
            </a:lvl3pPr>
            <a:lvl4pPr>
              <a:buClr>
                <a:srgbClr val="8A8989"/>
              </a:buClr>
              <a:defRPr/>
            </a:lvl4pPr>
            <a:lvl5pPr>
              <a:buClr>
                <a:srgbClr val="8A8989"/>
              </a:buClr>
              <a:defRPr/>
            </a:lvl5pPr>
          </a:lstStyle>
          <a:p>
            <a:pPr lvl="0"/>
            <a:r>
              <a:rPr lang="it-IT" dirty="0" smtClean="0"/>
              <a:t>Fare clic per modificare gli stili del testo dello schema</a:t>
            </a:r>
          </a:p>
          <a:p>
            <a:pPr lvl="1"/>
            <a:r>
              <a:rPr lang="it-IT" dirty="0" smtClean="0"/>
              <a:t>Secondo livello</a:t>
            </a:r>
          </a:p>
          <a:p>
            <a:pPr lvl="2"/>
            <a:r>
              <a:rPr lang="it-IT" dirty="0" smtClean="0"/>
              <a:t>Terzo livello</a:t>
            </a:r>
          </a:p>
          <a:p>
            <a:pPr lvl="3"/>
            <a:r>
              <a:rPr lang="it-IT" dirty="0" smtClean="0"/>
              <a:t>Quarto livello</a:t>
            </a:r>
          </a:p>
          <a:p>
            <a:pPr lvl="4"/>
            <a:r>
              <a:rPr lang="it-IT" dirty="0" smtClean="0"/>
              <a:t>Quinto livello</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rgbClr val="8A89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smtClean="0"/>
              <a:t>Fare clic per modificare gli stili del testo dello schema</a:t>
            </a:r>
          </a:p>
        </p:txBody>
      </p:sp>
      <p:sp>
        <p:nvSpPr>
          <p:cNvPr id="6" name="Content Placeholder 5"/>
          <p:cNvSpPr>
            <a:spLocks noGrp="1"/>
          </p:cNvSpPr>
          <p:nvPr>
            <p:ph sz="quarter" idx="4"/>
          </p:nvPr>
        </p:nvSpPr>
        <p:spPr>
          <a:xfrm>
            <a:off x="6217920" y="2582334"/>
            <a:ext cx="4937760" cy="3378200"/>
          </a:xfrm>
        </p:spPr>
        <p:txBody>
          <a:bodyPr/>
          <a:lstStyle>
            <a:lvl2pPr>
              <a:buClr>
                <a:srgbClr val="8A8989"/>
              </a:buClr>
              <a:defRPr/>
            </a:lvl2pPr>
            <a:lvl3pPr>
              <a:buClr>
                <a:srgbClr val="8A8989"/>
              </a:buClr>
              <a:defRPr/>
            </a:lvl3pPr>
            <a:lvl4pPr>
              <a:buClr>
                <a:srgbClr val="8A8989"/>
              </a:buClr>
              <a:defRPr/>
            </a:lvl4pPr>
            <a:lvl5pPr>
              <a:buClr>
                <a:srgbClr val="8A8989"/>
              </a:buClr>
              <a:defRPr/>
            </a:lvl5pPr>
          </a:lstStyle>
          <a:p>
            <a:pPr lvl="0"/>
            <a:r>
              <a:rPr lang="it-IT" dirty="0" smtClean="0"/>
              <a:t>Fare clic per modificare gli stili del testo dello schema</a:t>
            </a:r>
          </a:p>
          <a:p>
            <a:pPr lvl="1"/>
            <a:r>
              <a:rPr lang="it-IT" dirty="0" smtClean="0"/>
              <a:t>Secondo livello</a:t>
            </a:r>
          </a:p>
          <a:p>
            <a:pPr lvl="2"/>
            <a:r>
              <a:rPr lang="it-IT" dirty="0" smtClean="0"/>
              <a:t>Terzo livello</a:t>
            </a:r>
          </a:p>
          <a:p>
            <a:pPr lvl="3"/>
            <a:r>
              <a:rPr lang="it-IT" dirty="0" smtClean="0"/>
              <a:t>Quarto livello</a:t>
            </a:r>
          </a:p>
          <a:p>
            <a:pPr lvl="4"/>
            <a:r>
              <a:rPr lang="it-IT" dirty="0" smtClean="0"/>
              <a:t>Quinto livello</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10/5/16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stile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10/5/16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rgbClr val="BC281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rgbClr val="8A898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10/5/16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a:t>
            </a:fld>
            <a:endParaRPr lang="en-US" dirty="0"/>
          </a:p>
        </p:txBody>
      </p:sp>
      <p:pic>
        <p:nvPicPr>
          <p:cNvPr id="10" name="Immagin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60" y="192628"/>
            <a:ext cx="1634310" cy="435816"/>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rgbClr val="BC281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rgbClr val="8A898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it-IT" smtClean="0"/>
              <a:t>Fare clic per modificare stile</a:t>
            </a:r>
            <a:endParaRPr lang="en-US" dirty="0"/>
          </a:p>
        </p:txBody>
      </p:sp>
      <p:sp>
        <p:nvSpPr>
          <p:cNvPr id="3" name="Content Placeholder 2"/>
          <p:cNvSpPr>
            <a:spLocks noGrp="1"/>
          </p:cNvSpPr>
          <p:nvPr>
            <p:ph idx="1"/>
          </p:nvPr>
        </p:nvSpPr>
        <p:spPr>
          <a:xfrm>
            <a:off x="4800600" y="731520"/>
            <a:ext cx="6492240" cy="5257800"/>
          </a:xfrm>
        </p:spPr>
        <p:txBody>
          <a:bodyPr/>
          <a:lstStyle>
            <a:lvl2pPr>
              <a:buClr>
                <a:srgbClr val="8A8989"/>
              </a:buClr>
              <a:defRPr/>
            </a:lvl2pPr>
            <a:lvl3pPr>
              <a:buClr>
                <a:srgbClr val="8A8989"/>
              </a:buClr>
              <a:defRPr/>
            </a:lvl3pPr>
            <a:lvl4pPr>
              <a:buClr>
                <a:srgbClr val="8A8989"/>
              </a:buClr>
              <a:defRPr/>
            </a:lvl4pPr>
            <a:lvl5pPr>
              <a:buClr>
                <a:srgbClr val="8A8989"/>
              </a:buClr>
              <a:defRPr/>
            </a:lvl5pPr>
          </a:lstStyle>
          <a:p>
            <a:pPr lvl="0"/>
            <a:r>
              <a:rPr lang="it-IT" dirty="0" smtClean="0"/>
              <a:t>Fare clic per modificare gli stili del testo dello schema</a:t>
            </a:r>
          </a:p>
          <a:p>
            <a:pPr lvl="1"/>
            <a:r>
              <a:rPr lang="it-IT" dirty="0" smtClean="0"/>
              <a:t>Secondo livello</a:t>
            </a:r>
          </a:p>
          <a:p>
            <a:pPr lvl="2"/>
            <a:r>
              <a:rPr lang="it-IT" dirty="0" smtClean="0"/>
              <a:t>Terzo livello</a:t>
            </a:r>
          </a:p>
          <a:p>
            <a:pPr lvl="3"/>
            <a:r>
              <a:rPr lang="it-IT" dirty="0" smtClean="0"/>
              <a:t>Quarto livello</a:t>
            </a:r>
          </a:p>
          <a:p>
            <a:pPr lvl="4"/>
            <a:r>
              <a:rPr lang="it-IT" dirty="0" smtClean="0"/>
              <a:t>Quinto livello</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10/5/16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a:t>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rgbClr val="BC281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rgbClr val="8A898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it-IT" smtClean="0"/>
              <a:t>Fare clic per modificare stile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smtClean="0"/>
              <a:t>Trascinare l'immagine su un segnaposto o fare clic sull'icona per aggiungerla</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C9CAD897-D46E-4AD2-BD9B-49DD3E640873}" type="datetimeFigureOut">
              <a:rPr lang="en-US" dirty="0"/>
              <a:t>10/5/16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rgbClr val="BC281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rgbClr val="8A898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687429"/>
            <a:ext cx="10058400" cy="1049931"/>
          </a:xfrm>
          <a:prstGeom prst="rect">
            <a:avLst/>
          </a:prstGeom>
        </p:spPr>
        <p:txBody>
          <a:bodyPr vert="horz" lIns="91440" tIns="45720" rIns="91440" bIns="45720" rtlCol="0" anchor="b">
            <a:normAutofit/>
          </a:bodyPr>
          <a:lstStyle/>
          <a:p>
            <a:r>
              <a:rPr lang="it-IT" smtClean="0"/>
              <a:t>Fare clic per modificare stile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it-IT" dirty="0" smtClean="0"/>
              <a:t>Fare clic per modificare gli stili del testo dello schema</a:t>
            </a:r>
          </a:p>
          <a:p>
            <a:pPr lvl="1"/>
            <a:r>
              <a:rPr lang="it-IT" dirty="0" smtClean="0"/>
              <a:t>Secondo livello</a:t>
            </a:r>
          </a:p>
          <a:p>
            <a:pPr lvl="2"/>
            <a:r>
              <a:rPr lang="it-IT" dirty="0" smtClean="0"/>
              <a:t>Terzo livello</a:t>
            </a:r>
          </a:p>
          <a:p>
            <a:pPr lvl="3"/>
            <a:r>
              <a:rPr lang="it-IT" dirty="0" smtClean="0"/>
              <a:t>Quarto livello</a:t>
            </a:r>
          </a:p>
          <a:p>
            <a:pPr lvl="4"/>
            <a:r>
              <a:rPr lang="it-IT" dirty="0" smtClean="0"/>
              <a:t>Quinto livello</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10/5/16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‹n.›</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13360" y="192628"/>
            <a:ext cx="1634310" cy="43581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rgbClr val="8A8989"/>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102.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 Id="rId3" Type="http://schemas.openxmlformats.org/officeDocument/2006/relationships/image" Target="../media/image9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98.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102.jpg"/><Relationship Id="rId4"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hilipwalton.github.io/solved-by-flexbox/" TargetMode="External"/><Relationship Id="rId3" Type="http://schemas.openxmlformats.org/officeDocument/2006/relationships/image" Target="../media/image10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142.xml.rels><?xml version="1.0" encoding="UTF-8" standalone="yes"?>
<Relationships xmlns="http://schemas.openxmlformats.org/package/2006/relationships"><Relationship Id="rId3" Type="http://schemas.openxmlformats.org/officeDocument/2006/relationships/hyperlink" Target="http://demo.agektmr.com/flexbox/" TargetMode="External"/><Relationship Id="rId4" Type="http://schemas.openxmlformats.org/officeDocument/2006/relationships/hyperlink" Target="http://flexboxfroggy.com/" TargetMode="External"/><Relationship Id="rId5" Type="http://schemas.openxmlformats.org/officeDocument/2006/relationships/hyperlink" Target="http://www.flexboxdefense.com/" TargetMode="External"/><Relationship Id="rId6" Type="http://schemas.openxmlformats.org/officeDocument/2006/relationships/hyperlink" Target="http://flexboxin5.com/" TargetMode="External"/><Relationship Id="rId7" Type="http://schemas.openxmlformats.org/officeDocument/2006/relationships/hyperlink" Target="https://scotch.io/tutorials/a-visual-guide-to-css3-flexbox-properties" TargetMode="External"/><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6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77.png"/></Relationships>
</file>

<file path=ppt/slides/_rels/slide99.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76.png"/><Relationship Id="rId9"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smtClean="0"/>
              <a:t>Introduzione a CSS</a:t>
            </a:r>
            <a:endParaRPr lang="it-IT" dirty="0"/>
          </a:p>
        </p:txBody>
      </p:sp>
      <p:sp>
        <p:nvSpPr>
          <p:cNvPr id="3" name="Sottotitolo 2"/>
          <p:cNvSpPr>
            <a:spLocks noGrp="1"/>
          </p:cNvSpPr>
          <p:nvPr>
            <p:ph type="subTitle" idx="1"/>
          </p:nvPr>
        </p:nvSpPr>
        <p:spPr/>
        <p:txBody>
          <a:bodyPr/>
          <a:lstStyle/>
          <a:p>
            <a:r>
              <a:rPr lang="it-IT" dirty="0" smtClean="0"/>
              <a:t>Carmine </a:t>
            </a:r>
            <a:r>
              <a:rPr lang="it-IT" dirty="0" err="1" smtClean="0"/>
              <a:t>alfano</a:t>
            </a:r>
            <a:endParaRPr lang="it-IT" dirty="0"/>
          </a:p>
        </p:txBody>
      </p:sp>
    </p:spTree>
    <p:extLst>
      <p:ext uri="{BB962C8B-B14F-4D97-AF65-F5344CB8AC3E}">
        <p14:creationId xmlns:p14="http://schemas.microsoft.com/office/powerpoint/2010/main" val="17026471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5"/>
          <p:cNvSpPr txBox="1">
            <a:spLocks/>
          </p:cNvSpPr>
          <p:nvPr/>
        </p:nvSpPr>
        <p:spPr bwMode="auto">
          <a:xfrm>
            <a:off x="388938" y="102408"/>
            <a:ext cx="8783342"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lvl="0" defTabSz="914400" eaLnBrk="1" hangingPunct="1">
              <a:defRPr/>
            </a:pPr>
            <a:r>
              <a:rPr lang="it-IT" altLang="it-IT" dirty="0">
                <a:ln>
                  <a:noFill/>
                </a:ln>
              </a:rPr>
              <a:t>Collegare una pagina a un foglio di stile</a:t>
            </a:r>
          </a:p>
        </p:txBody>
      </p:sp>
      <p:sp>
        <p:nvSpPr>
          <p:cNvPr id="12" name="Segnaposto contenuto 2"/>
          <p:cNvSpPr txBox="1">
            <a:spLocks/>
          </p:cNvSpPr>
          <p:nvPr/>
        </p:nvSpPr>
        <p:spPr>
          <a:xfrm>
            <a:off x="388938" y="4898849"/>
            <a:ext cx="11184390" cy="61371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b="1" i="1" dirty="0" err="1"/>
              <a:t>Type</a:t>
            </a:r>
            <a:r>
              <a:rPr lang="it-IT" dirty="0"/>
              <a:t>: indica il </a:t>
            </a:r>
            <a:r>
              <a:rPr lang="it-IT" dirty="0" err="1"/>
              <a:t>content</a:t>
            </a:r>
            <a:r>
              <a:rPr lang="it-IT" dirty="0"/>
              <a:t> </a:t>
            </a:r>
            <a:r>
              <a:rPr lang="it-IT" dirty="0" err="1"/>
              <a:t>type</a:t>
            </a:r>
            <a:r>
              <a:rPr lang="it-IT" dirty="0"/>
              <a:t> del documento. </a:t>
            </a:r>
            <a:r>
              <a:rPr lang="it-IT" dirty="0" smtClean="0"/>
              <a:t>Mantenuto </a:t>
            </a:r>
            <a:r>
              <a:rPr lang="it-IT" dirty="0"/>
              <a:t>per </a:t>
            </a:r>
            <a:r>
              <a:rPr lang="it-IT" dirty="0" smtClean="0"/>
              <a:t>compatibilità</a:t>
            </a:r>
            <a:endParaRPr lang="it-IT" dirty="0"/>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938" y="1640701"/>
            <a:ext cx="10637676" cy="29258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4" name="Rettangolo 13"/>
          <p:cNvSpPr/>
          <p:nvPr/>
        </p:nvSpPr>
        <p:spPr>
          <a:xfrm>
            <a:off x="6394754" y="2557033"/>
            <a:ext cx="2394681" cy="40091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189393789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olo 1"/>
          <p:cNvSpPr>
            <a:spLocks noGrp="1"/>
          </p:cNvSpPr>
          <p:nvPr>
            <p:ph type="title"/>
          </p:nvPr>
        </p:nvSpPr>
        <p:spPr>
          <a:xfrm>
            <a:off x="1981200" y="269776"/>
            <a:ext cx="8229600" cy="1143000"/>
          </a:xfrm>
        </p:spPr>
        <p:txBody>
          <a:bodyPr/>
          <a:lstStyle/>
          <a:p>
            <a:pPr algn="ctr" eaLnBrk="1" hangingPunct="1"/>
            <a:r>
              <a:rPr lang="it-IT" sz="3200" b="1" dirty="0" smtClean="0"/>
              <a:t>Ombre</a:t>
            </a:r>
            <a:endParaRPr lang="it-IT" sz="3200" b="1" dirty="0"/>
          </a:p>
        </p:txBody>
      </p:sp>
      <p:sp>
        <p:nvSpPr>
          <p:cNvPr id="5" name="Segnaposto contenuto 2"/>
          <p:cNvSpPr txBox="1">
            <a:spLocks/>
          </p:cNvSpPr>
          <p:nvPr/>
        </p:nvSpPr>
        <p:spPr bwMode="auto">
          <a:xfrm>
            <a:off x="1847528" y="2043708"/>
            <a:ext cx="8712968" cy="1728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Char char="-"/>
            </a:pPr>
            <a:r>
              <a:rPr lang="it-IT" sz="2800" dirty="0"/>
              <a:t>Disegna un’ombra sotto ai box e permette di regolare la distanza della stessa dall’oggetto in verticale o orizzontale, la sua dimensione e il suo colore e la sfocatura </a:t>
            </a:r>
          </a:p>
          <a:p>
            <a:pPr marL="0" indent="0">
              <a:buNone/>
            </a:pPr>
            <a:endParaRPr lang="it-IT" sz="2800" b="1" dirty="0" err="1"/>
          </a:p>
        </p:txBody>
      </p:sp>
      <p:sp>
        <p:nvSpPr>
          <p:cNvPr id="6" name="Segnaposto contenuto 2"/>
          <p:cNvSpPr txBox="1">
            <a:spLocks/>
          </p:cNvSpPr>
          <p:nvPr/>
        </p:nvSpPr>
        <p:spPr bwMode="auto">
          <a:xfrm>
            <a:off x="1991544" y="1467644"/>
            <a:ext cx="4608512" cy="5760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IT" sz="2800" b="1" dirty="0"/>
              <a:t> Box </a:t>
            </a:r>
            <a:r>
              <a:rPr lang="it-IT" sz="2800" b="1" dirty="0" err="1"/>
              <a:t>shadow</a:t>
            </a:r>
            <a:endParaRPr lang="it-IT" sz="2800" b="1" dirty="0"/>
          </a:p>
        </p:txBody>
      </p:sp>
      <p:grpSp>
        <p:nvGrpSpPr>
          <p:cNvPr id="4" name="Gruppo 3"/>
          <p:cNvGrpSpPr/>
          <p:nvPr/>
        </p:nvGrpSpPr>
        <p:grpSpPr>
          <a:xfrm>
            <a:off x="2135561" y="3627884"/>
            <a:ext cx="8037431" cy="2592288"/>
            <a:chOff x="539552" y="2996952"/>
            <a:chExt cx="8037431" cy="2592288"/>
          </a:xfrm>
        </p:grpSpPr>
        <p:pic>
          <p:nvPicPr>
            <p:cNvPr id="2" name="Immagine 1"/>
            <p:cNvPicPr>
              <a:picLocks noChangeAspect="1"/>
            </p:cNvPicPr>
            <p:nvPr/>
          </p:nvPicPr>
          <p:blipFill rotWithShape="1">
            <a:blip r:embed="rId2"/>
            <a:srcRect l="3811" t="9340" r="1872"/>
            <a:stretch/>
          </p:blipFill>
          <p:spPr>
            <a:xfrm>
              <a:off x="539552" y="3212976"/>
              <a:ext cx="8037431" cy="2268213"/>
            </a:xfrm>
            <a:prstGeom prst="rect">
              <a:avLst/>
            </a:prstGeom>
          </p:spPr>
        </p:pic>
        <p:sp>
          <p:nvSpPr>
            <p:cNvPr id="3" name="Rettangolo 2"/>
            <p:cNvSpPr/>
            <p:nvPr/>
          </p:nvSpPr>
          <p:spPr>
            <a:xfrm>
              <a:off x="5436096" y="2996952"/>
              <a:ext cx="720080" cy="259228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spTree>
    <p:extLst>
      <p:ext uri="{BB962C8B-B14F-4D97-AF65-F5344CB8AC3E}">
        <p14:creationId xmlns:p14="http://schemas.microsoft.com/office/powerpoint/2010/main" val="16929403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847528" y="404664"/>
            <a:ext cx="8229600" cy="794352"/>
          </a:xfrm>
        </p:spPr>
        <p:txBody>
          <a:bodyPr>
            <a:normAutofit/>
          </a:bodyPr>
          <a:lstStyle/>
          <a:p>
            <a:pPr algn="ctr"/>
            <a:r>
              <a:rPr lang="it-IT" sz="4500" b="1" dirty="0"/>
              <a:t>Gestione Tipografica</a:t>
            </a:r>
          </a:p>
        </p:txBody>
      </p:sp>
      <p:sp>
        <p:nvSpPr>
          <p:cNvPr id="3" name="Segnaposto contenuto 2"/>
          <p:cNvSpPr>
            <a:spLocks noGrp="1"/>
          </p:cNvSpPr>
          <p:nvPr>
            <p:ph idx="1"/>
          </p:nvPr>
        </p:nvSpPr>
        <p:spPr>
          <a:xfrm>
            <a:off x="1028700" y="1700808"/>
            <a:ext cx="9182100" cy="4623792"/>
          </a:xfrm>
        </p:spPr>
        <p:txBody>
          <a:bodyPr>
            <a:normAutofit/>
          </a:bodyPr>
          <a:lstStyle/>
          <a:p>
            <a:r>
              <a:rPr lang="it-IT" sz="3600" dirty="0" smtClean="0"/>
              <a:t>Definire il carattere</a:t>
            </a:r>
          </a:p>
          <a:p>
            <a:r>
              <a:rPr lang="it-IT" sz="3600" dirty="0" smtClean="0"/>
              <a:t>Impostare dimensione, colore, stile</a:t>
            </a:r>
          </a:p>
          <a:p>
            <a:r>
              <a:rPr lang="it-IT" sz="3600" dirty="0" smtClean="0"/>
              <a:t>Disporre testo in colonne</a:t>
            </a:r>
          </a:p>
          <a:p>
            <a:r>
              <a:rPr lang="it-IT" sz="3600" dirty="0" smtClean="0"/>
              <a:t>Gestione sfondi e sfondi multipli</a:t>
            </a:r>
            <a:endParaRPr lang="it-IT" sz="3600" dirty="0"/>
          </a:p>
        </p:txBody>
      </p:sp>
    </p:spTree>
    <p:extLst>
      <p:ext uri="{BB962C8B-B14F-4D97-AF65-F5344CB8AC3E}">
        <p14:creationId xmlns:p14="http://schemas.microsoft.com/office/powerpoint/2010/main" val="9531917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19536" y="188640"/>
            <a:ext cx="8229600" cy="980728"/>
          </a:xfrm>
        </p:spPr>
        <p:txBody>
          <a:bodyPr>
            <a:normAutofit/>
          </a:bodyPr>
          <a:lstStyle/>
          <a:p>
            <a:pPr algn="ctr"/>
            <a:r>
              <a:rPr lang="it-IT" b="1" dirty="0" smtClean="0"/>
              <a:t>Impostazione del font 1/2</a:t>
            </a:r>
            <a:endParaRPr lang="it-IT" b="1" dirty="0"/>
          </a:p>
        </p:txBody>
      </p:sp>
      <p:sp>
        <p:nvSpPr>
          <p:cNvPr id="3" name="Segnaposto contenuto 2"/>
          <p:cNvSpPr>
            <a:spLocks noGrp="1"/>
          </p:cNvSpPr>
          <p:nvPr>
            <p:ph idx="1"/>
          </p:nvPr>
        </p:nvSpPr>
        <p:spPr>
          <a:xfrm>
            <a:off x="1009650" y="1485900"/>
            <a:ext cx="10496550" cy="4786090"/>
          </a:xfrm>
        </p:spPr>
        <p:txBody>
          <a:bodyPr/>
          <a:lstStyle/>
          <a:p>
            <a:pPr marL="0" indent="0">
              <a:buNone/>
            </a:pPr>
            <a:r>
              <a:rPr lang="it-IT" sz="2400" dirty="0"/>
              <a:t>Tramite il tag </a:t>
            </a:r>
            <a:r>
              <a:rPr lang="it-IT" sz="2400" b="1" dirty="0"/>
              <a:t>font-family</a:t>
            </a:r>
            <a:r>
              <a:rPr lang="it-IT" sz="2400" dirty="0"/>
              <a:t> è possibile definire la famiglia di caratteri da utilizzare.</a:t>
            </a:r>
          </a:p>
          <a:p>
            <a:pPr marL="0" indent="0">
              <a:buNone/>
            </a:pPr>
            <a:endParaRPr lang="it-IT" sz="2400" dirty="0"/>
          </a:p>
          <a:p>
            <a:pPr marL="0" indent="0">
              <a:buNone/>
            </a:pPr>
            <a:endParaRPr lang="it-IT" sz="2400" dirty="0"/>
          </a:p>
          <a:p>
            <a:pPr marL="0" indent="0">
              <a:buNone/>
            </a:pPr>
            <a:r>
              <a:rPr lang="it-IT" sz="2400" dirty="0"/>
              <a:t>Fino alle specifiche Css2, il numero di caratteri che è possibile impiegare è limitato a quelli installati sul computer del visitatore ( Web Safe).</a:t>
            </a:r>
          </a:p>
          <a:p>
            <a:pPr marL="0" indent="0">
              <a:buNone/>
            </a:pPr>
            <a:r>
              <a:rPr lang="it-IT" sz="2400" dirty="0"/>
              <a:t>Siccome i caratteri da utilizzare dipendono anche dalla piattaforma è preferibile indicare più famiglie di font «equivalenti»</a:t>
            </a:r>
          </a:p>
          <a:p>
            <a:pPr marL="0" indent="0">
              <a:buNone/>
            </a:pPr>
            <a:endParaRPr lang="it-IT" sz="2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1600" y="2084090"/>
            <a:ext cx="3826325" cy="7920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1600" y="4916017"/>
            <a:ext cx="6562802" cy="953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70893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olo 1"/>
          <p:cNvSpPr>
            <a:spLocks noGrp="1"/>
          </p:cNvSpPr>
          <p:nvPr>
            <p:ph type="title"/>
          </p:nvPr>
        </p:nvSpPr>
        <p:spPr>
          <a:xfrm>
            <a:off x="1981200" y="269776"/>
            <a:ext cx="8229600" cy="1143000"/>
          </a:xfrm>
        </p:spPr>
        <p:txBody>
          <a:bodyPr>
            <a:normAutofit/>
          </a:bodyPr>
          <a:lstStyle/>
          <a:p>
            <a:pPr algn="ctr"/>
            <a:r>
              <a:rPr lang="it-IT" sz="4500" b="1" dirty="0"/>
              <a:t>Impostazione del font 2/2</a:t>
            </a:r>
          </a:p>
        </p:txBody>
      </p:sp>
      <p:sp>
        <p:nvSpPr>
          <p:cNvPr id="5" name="Segnaposto contenuto 2"/>
          <p:cNvSpPr txBox="1">
            <a:spLocks/>
          </p:cNvSpPr>
          <p:nvPr/>
        </p:nvSpPr>
        <p:spPr bwMode="auto">
          <a:xfrm>
            <a:off x="2063552" y="1700808"/>
            <a:ext cx="8136904" cy="1368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Char char="-"/>
            </a:pPr>
            <a:r>
              <a:rPr lang="it-IT" sz="2800" dirty="0"/>
              <a:t>Permette di inserire dei font non standard nel documento HTML</a:t>
            </a:r>
          </a:p>
        </p:txBody>
      </p:sp>
      <p:sp>
        <p:nvSpPr>
          <p:cNvPr id="8" name="Rettangolo 7"/>
          <p:cNvSpPr/>
          <p:nvPr/>
        </p:nvSpPr>
        <p:spPr>
          <a:xfrm>
            <a:off x="6888088" y="3789040"/>
            <a:ext cx="936104" cy="20162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4" name="Immagine 3" descr="css-font-fa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8" y="2636912"/>
            <a:ext cx="6350000" cy="3403600"/>
          </a:xfrm>
          <a:prstGeom prst="rect">
            <a:avLst/>
          </a:prstGeom>
        </p:spPr>
      </p:pic>
    </p:spTree>
    <p:extLst>
      <p:ext uri="{BB962C8B-B14F-4D97-AF65-F5344CB8AC3E}">
        <p14:creationId xmlns:p14="http://schemas.microsoft.com/office/powerpoint/2010/main" val="14201854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81200" y="260648"/>
            <a:ext cx="8229600" cy="936104"/>
          </a:xfrm>
        </p:spPr>
        <p:txBody>
          <a:bodyPr>
            <a:normAutofit/>
          </a:bodyPr>
          <a:lstStyle/>
          <a:p>
            <a:pPr algn="ctr"/>
            <a:r>
              <a:rPr lang="it-IT" sz="4500" b="1" dirty="0"/>
              <a:t>Impostazione del font 2/2</a:t>
            </a:r>
          </a:p>
        </p:txBody>
      </p:sp>
      <p:sp>
        <p:nvSpPr>
          <p:cNvPr id="3" name="Segnaposto contenuto 2"/>
          <p:cNvSpPr>
            <a:spLocks noGrp="1"/>
          </p:cNvSpPr>
          <p:nvPr>
            <p:ph idx="1"/>
          </p:nvPr>
        </p:nvSpPr>
        <p:spPr>
          <a:xfrm>
            <a:off x="666750" y="1562100"/>
            <a:ext cx="11182350" cy="1485900"/>
          </a:xfrm>
        </p:spPr>
        <p:txBody>
          <a:bodyPr/>
          <a:lstStyle/>
          <a:p>
            <a:pPr marL="0" indent="0">
              <a:buNone/>
            </a:pPr>
            <a:r>
              <a:rPr lang="it-IT" sz="2400" dirty="0"/>
              <a:t>Limitandoci solo ai font «Web Safe» , avremmo logicamente scelte limitate.</a:t>
            </a:r>
          </a:p>
          <a:p>
            <a:pPr marL="0" indent="0">
              <a:buNone/>
            </a:pPr>
            <a:r>
              <a:rPr lang="it-IT" sz="2400" dirty="0"/>
              <a:t>Css3 offre la possibilità di incorporare i font necessari nel foglio di stile, definendo semplicemente una nuova famiglia di font collegata al carattere desiderato.</a:t>
            </a:r>
          </a:p>
          <a:p>
            <a:pPr marL="0" indent="0">
              <a:buNone/>
            </a:pPr>
            <a:endParaRPr lang="it-IT" sz="2400" dirty="0"/>
          </a:p>
          <a:p>
            <a:pPr marL="0" indent="0">
              <a:buNone/>
            </a:pPr>
            <a:endParaRPr lang="it-IT" sz="24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3167" y="3257550"/>
            <a:ext cx="7625665" cy="27363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47380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91544" y="249136"/>
            <a:ext cx="8229600" cy="947617"/>
          </a:xfrm>
        </p:spPr>
        <p:txBody>
          <a:bodyPr>
            <a:normAutofit/>
          </a:bodyPr>
          <a:lstStyle/>
          <a:p>
            <a:pPr algn="ctr"/>
            <a:r>
              <a:rPr lang="it-IT" sz="4500" b="1" dirty="0"/>
              <a:t>Impostazione dimensione</a:t>
            </a:r>
          </a:p>
        </p:txBody>
      </p:sp>
      <p:sp>
        <p:nvSpPr>
          <p:cNvPr id="3" name="Segnaposto contenuto 2"/>
          <p:cNvSpPr>
            <a:spLocks noGrp="1"/>
          </p:cNvSpPr>
          <p:nvPr>
            <p:ph idx="1"/>
          </p:nvPr>
        </p:nvSpPr>
        <p:spPr>
          <a:xfrm>
            <a:off x="495300" y="1523999"/>
            <a:ext cx="11487150" cy="2628901"/>
          </a:xfrm>
        </p:spPr>
        <p:txBody>
          <a:bodyPr/>
          <a:lstStyle/>
          <a:p>
            <a:pPr marL="0" indent="0">
              <a:buNone/>
            </a:pPr>
            <a:r>
              <a:rPr lang="it-IT" sz="2400" dirty="0"/>
              <a:t>Tramite il tag </a:t>
            </a:r>
            <a:r>
              <a:rPr lang="it-IT" sz="2400" b="1" dirty="0"/>
              <a:t>font-</a:t>
            </a:r>
            <a:r>
              <a:rPr lang="it-IT" sz="2400" b="1" dirty="0" err="1"/>
              <a:t>size</a:t>
            </a:r>
            <a:r>
              <a:rPr lang="it-IT" sz="2400" dirty="0"/>
              <a:t> possiamo impostare la dimensione del carattere, che può essere assoluta o </a:t>
            </a:r>
            <a:r>
              <a:rPr lang="it-IT" sz="2400" dirty="0" smtClean="0"/>
              <a:t>relativa.</a:t>
            </a:r>
          </a:p>
          <a:p>
            <a:pPr marL="0" indent="0">
              <a:buNone/>
            </a:pPr>
            <a:r>
              <a:rPr lang="it-IT" sz="2400" b="1" i="1" dirty="0" smtClean="0"/>
              <a:t>Assoluta</a:t>
            </a:r>
            <a:r>
              <a:rPr lang="it-IT" sz="2400" dirty="0" smtClean="0"/>
              <a:t> </a:t>
            </a:r>
            <a:r>
              <a:rPr lang="it-IT" sz="2400" dirty="0"/>
              <a:t>: xx-small, x-small, small, medium, </a:t>
            </a:r>
            <a:r>
              <a:rPr lang="it-IT" sz="2400" dirty="0" smtClean="0"/>
              <a:t>large, large-x</a:t>
            </a:r>
            <a:r>
              <a:rPr lang="it-IT" sz="2400" dirty="0"/>
              <a:t>, </a:t>
            </a:r>
            <a:r>
              <a:rPr lang="it-IT" sz="2400" dirty="0" smtClean="0"/>
              <a:t>large-xx</a:t>
            </a:r>
          </a:p>
          <a:p>
            <a:pPr marL="0" indent="0">
              <a:buNone/>
            </a:pPr>
            <a:r>
              <a:rPr lang="it-IT" sz="2400" b="1" i="1" dirty="0" smtClean="0"/>
              <a:t>Relativa</a:t>
            </a:r>
            <a:r>
              <a:rPr lang="it-IT" sz="2400" dirty="0" smtClean="0"/>
              <a:t> </a:t>
            </a:r>
            <a:r>
              <a:rPr lang="it-IT" sz="2400" dirty="0"/>
              <a:t>: larger , smaller. In proporzione rispetto alle impostazioni del </a:t>
            </a:r>
            <a:r>
              <a:rPr lang="it-IT" sz="2400" dirty="0" smtClean="0"/>
              <a:t>browser.</a:t>
            </a:r>
            <a:br>
              <a:rPr lang="it-IT" sz="2400" dirty="0" smtClean="0"/>
            </a:br>
            <a:r>
              <a:rPr lang="it-IT" sz="2400" dirty="0" smtClean="0"/>
              <a:t>In </a:t>
            </a:r>
            <a:r>
              <a:rPr lang="it-IT" sz="2400" dirty="0"/>
              <a:t>alternativa si può specificare un valore </a:t>
            </a:r>
            <a:r>
              <a:rPr lang="it-IT" sz="2400" dirty="0" smtClean="0"/>
              <a:t>preciso: </a:t>
            </a:r>
            <a:r>
              <a:rPr lang="it-IT" sz="2400" dirty="0" err="1" smtClean="0"/>
              <a:t>px</a:t>
            </a:r>
            <a:r>
              <a:rPr lang="it-IT" sz="2400" dirty="0" smtClean="0"/>
              <a:t>(pixel</a:t>
            </a:r>
            <a:r>
              <a:rPr lang="it-IT" sz="2400" dirty="0"/>
              <a:t>), cm, mm, </a:t>
            </a:r>
            <a:r>
              <a:rPr lang="it-IT" sz="2400" dirty="0" err="1"/>
              <a:t>pt</a:t>
            </a:r>
            <a:r>
              <a:rPr lang="it-IT" sz="2400" dirty="0"/>
              <a:t> (1pt = 1/72 </a:t>
            </a:r>
            <a:r>
              <a:rPr lang="it-IT" sz="2400" dirty="0" err="1"/>
              <a:t>inch</a:t>
            </a:r>
            <a:r>
              <a:rPr lang="it-IT" sz="2400" dirty="0"/>
              <a:t>) etc.</a:t>
            </a:r>
          </a:p>
          <a:p>
            <a:pPr marL="0" indent="0" algn="ctr">
              <a:buNone/>
            </a:pPr>
            <a:endParaRPr lang="it-IT"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0982" y="4152900"/>
            <a:ext cx="2865669" cy="16065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9289303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028706" y="185370"/>
            <a:ext cx="8229600" cy="980728"/>
          </a:xfrm>
        </p:spPr>
        <p:txBody>
          <a:bodyPr>
            <a:normAutofit/>
          </a:bodyPr>
          <a:lstStyle/>
          <a:p>
            <a:pPr algn="ctr"/>
            <a:r>
              <a:rPr lang="it-IT" sz="4500" b="1" dirty="0"/>
              <a:t>Impostazione </a:t>
            </a:r>
            <a:r>
              <a:rPr lang="it-IT" sz="4500" b="1" dirty="0" smtClean="0"/>
              <a:t>Colore Testo</a:t>
            </a:r>
            <a:endParaRPr lang="it-IT" sz="4500" b="1" dirty="0"/>
          </a:p>
        </p:txBody>
      </p:sp>
      <p:sp>
        <p:nvSpPr>
          <p:cNvPr id="3" name="Segnaposto contenuto 2"/>
          <p:cNvSpPr>
            <a:spLocks noGrp="1"/>
          </p:cNvSpPr>
          <p:nvPr>
            <p:ph idx="1"/>
          </p:nvPr>
        </p:nvSpPr>
        <p:spPr>
          <a:xfrm>
            <a:off x="762000" y="1943100"/>
            <a:ext cx="5581650" cy="2971800"/>
          </a:xfrm>
        </p:spPr>
        <p:txBody>
          <a:bodyPr>
            <a:normAutofit/>
          </a:bodyPr>
          <a:lstStyle/>
          <a:p>
            <a:pPr marL="0" indent="0">
              <a:buNone/>
            </a:pPr>
            <a:r>
              <a:rPr lang="it-IT" sz="3000" dirty="0"/>
              <a:t>Tramite </a:t>
            </a:r>
            <a:r>
              <a:rPr lang="it-IT" sz="3000" dirty="0" smtClean="0"/>
              <a:t>la proprietà </a:t>
            </a:r>
            <a:r>
              <a:rPr lang="it-IT" sz="3000" b="1" dirty="0" smtClean="0"/>
              <a:t>color</a:t>
            </a:r>
            <a:r>
              <a:rPr lang="it-IT" sz="3000" dirty="0" smtClean="0"/>
              <a:t> </a:t>
            </a:r>
            <a:r>
              <a:rPr lang="it-IT" sz="3000" dirty="0"/>
              <a:t>è possibile impostare il colore al testo</a:t>
            </a:r>
            <a:r>
              <a:rPr lang="it-IT" sz="3000" dirty="0" smtClean="0"/>
              <a:t>.</a:t>
            </a:r>
            <a:endParaRPr lang="it-IT" sz="3000" dirty="0"/>
          </a:p>
        </p:txBody>
      </p:sp>
    </p:spTree>
    <p:extLst>
      <p:ext uri="{BB962C8B-B14F-4D97-AF65-F5344CB8AC3E}">
        <p14:creationId xmlns:p14="http://schemas.microsoft.com/office/powerpoint/2010/main" val="3256737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91544" y="188640"/>
            <a:ext cx="8229600" cy="1224136"/>
          </a:xfrm>
        </p:spPr>
        <p:txBody>
          <a:bodyPr>
            <a:normAutofit/>
          </a:bodyPr>
          <a:lstStyle/>
          <a:p>
            <a:pPr algn="ctr"/>
            <a:r>
              <a:rPr lang="it-IT" b="1" dirty="0" smtClean="0"/>
              <a:t>Impostazione Stile 1/3</a:t>
            </a:r>
            <a:endParaRPr lang="it-IT" b="1" dirty="0"/>
          </a:p>
        </p:txBody>
      </p:sp>
      <p:sp>
        <p:nvSpPr>
          <p:cNvPr id="3" name="Segnaposto contenuto 2"/>
          <p:cNvSpPr>
            <a:spLocks noGrp="1"/>
          </p:cNvSpPr>
          <p:nvPr>
            <p:ph idx="1"/>
          </p:nvPr>
        </p:nvSpPr>
        <p:spPr>
          <a:xfrm>
            <a:off x="1238250" y="1700808"/>
            <a:ext cx="8910886" cy="4968552"/>
          </a:xfrm>
        </p:spPr>
        <p:txBody>
          <a:bodyPr>
            <a:normAutofit/>
          </a:bodyPr>
          <a:lstStyle/>
          <a:p>
            <a:pPr marL="0" indent="0">
              <a:buNone/>
            </a:pPr>
            <a:r>
              <a:rPr lang="it-IT" sz="3000" dirty="0" smtClean="0"/>
              <a:t>Oltre alle proprietà base di stile come:</a:t>
            </a:r>
          </a:p>
          <a:p>
            <a:pPr marL="0" indent="0">
              <a:buNone/>
            </a:pPr>
            <a:r>
              <a:rPr lang="it-IT" sz="3000" b="1" dirty="0" smtClean="0"/>
              <a:t>corsivo (font-style), </a:t>
            </a:r>
          </a:p>
          <a:p>
            <a:pPr marL="0" indent="0">
              <a:buNone/>
            </a:pPr>
            <a:r>
              <a:rPr lang="it-IT" sz="3000" b="1" dirty="0" smtClean="0"/>
              <a:t>grassetto (font-</a:t>
            </a:r>
            <a:r>
              <a:rPr lang="it-IT" sz="3000" b="1" dirty="0" err="1" smtClean="0"/>
              <a:t>weight</a:t>
            </a:r>
            <a:r>
              <a:rPr lang="it-IT" sz="3000" b="1" dirty="0" smtClean="0"/>
              <a:t>), </a:t>
            </a:r>
          </a:p>
          <a:p>
            <a:pPr marL="0" indent="0">
              <a:buNone/>
            </a:pPr>
            <a:r>
              <a:rPr lang="it-IT" sz="3000" b="1" dirty="0" smtClean="0"/>
              <a:t>sottolineatura etc., </a:t>
            </a:r>
          </a:p>
          <a:p>
            <a:pPr marL="0" indent="0">
              <a:buNone/>
            </a:pPr>
            <a:r>
              <a:rPr lang="it-IT" sz="3000" dirty="0" smtClean="0"/>
              <a:t>possiamo aggiungere anche un’ombreggiatura al testo, </a:t>
            </a:r>
            <a:r>
              <a:rPr lang="it-IT" sz="3000" dirty="0"/>
              <a:t/>
            </a:r>
            <a:br>
              <a:rPr lang="it-IT" sz="3000" dirty="0"/>
            </a:br>
            <a:r>
              <a:rPr lang="it-IT" sz="3000" dirty="0" smtClean="0"/>
              <a:t>impostando la proprietà </a:t>
            </a:r>
            <a:r>
              <a:rPr lang="it-IT" sz="3000" b="1" i="1" u="sng" dirty="0" smtClean="0"/>
              <a:t>text-</a:t>
            </a:r>
            <a:r>
              <a:rPr lang="it-IT" sz="3000" b="1" i="1" u="sng" dirty="0" err="1" smtClean="0"/>
              <a:t>shadow</a:t>
            </a:r>
            <a:r>
              <a:rPr lang="it-IT" sz="3000" dirty="0" smtClean="0"/>
              <a:t>, specificando nell’ordine: </a:t>
            </a:r>
          </a:p>
        </p:txBody>
      </p:sp>
    </p:spTree>
    <p:extLst>
      <p:ext uri="{BB962C8B-B14F-4D97-AF65-F5344CB8AC3E}">
        <p14:creationId xmlns:p14="http://schemas.microsoft.com/office/powerpoint/2010/main" val="4438921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olo 1"/>
          <p:cNvSpPr>
            <a:spLocks noGrp="1"/>
          </p:cNvSpPr>
          <p:nvPr>
            <p:ph type="title"/>
          </p:nvPr>
        </p:nvSpPr>
        <p:spPr>
          <a:xfrm>
            <a:off x="1981200" y="269776"/>
            <a:ext cx="8229600" cy="1143000"/>
          </a:xfrm>
        </p:spPr>
        <p:txBody>
          <a:bodyPr>
            <a:normAutofit/>
          </a:bodyPr>
          <a:lstStyle/>
          <a:p>
            <a:pPr algn="ctr"/>
            <a:r>
              <a:rPr lang="it-IT" sz="4500" b="1" dirty="0"/>
              <a:t>Impostazione Stile 1/3</a:t>
            </a:r>
          </a:p>
        </p:txBody>
      </p:sp>
      <p:sp>
        <p:nvSpPr>
          <p:cNvPr id="5" name="Segnaposto contenuto 2"/>
          <p:cNvSpPr txBox="1">
            <a:spLocks/>
          </p:cNvSpPr>
          <p:nvPr/>
        </p:nvSpPr>
        <p:spPr bwMode="auto">
          <a:xfrm>
            <a:off x="1897802" y="2158007"/>
            <a:ext cx="8136904" cy="13681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Char char="-"/>
            </a:pPr>
            <a:r>
              <a:rPr lang="it-IT" sz="2800" dirty="0"/>
              <a:t>Disegna un’ombra sotto ai testi e permette di regolare la distanza della stessa dall’oggetto in verticale o orizzontale il suo colore e la sfocatura </a:t>
            </a:r>
          </a:p>
          <a:p>
            <a:pPr marL="0" indent="0">
              <a:buNone/>
            </a:pPr>
            <a:endParaRPr lang="it-IT" sz="2800" b="1" dirty="0" err="1"/>
          </a:p>
        </p:txBody>
      </p:sp>
      <p:pic>
        <p:nvPicPr>
          <p:cNvPr id="7" name="Immagine 6"/>
          <p:cNvPicPr>
            <a:picLocks noChangeAspect="1"/>
          </p:cNvPicPr>
          <p:nvPr/>
        </p:nvPicPr>
        <p:blipFill rotWithShape="1">
          <a:blip r:embed="rId2"/>
          <a:srcRect l="1058" r="3311"/>
          <a:stretch/>
        </p:blipFill>
        <p:spPr>
          <a:xfrm>
            <a:off x="1794243" y="3871342"/>
            <a:ext cx="8416557" cy="1651000"/>
          </a:xfrm>
          <a:prstGeom prst="rect">
            <a:avLst/>
          </a:prstGeom>
        </p:spPr>
      </p:pic>
      <p:sp>
        <p:nvSpPr>
          <p:cNvPr id="8" name="Rettangolo 7"/>
          <p:cNvSpPr/>
          <p:nvPr/>
        </p:nvSpPr>
        <p:spPr>
          <a:xfrm>
            <a:off x="6888088" y="3789040"/>
            <a:ext cx="936104" cy="20162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7755604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847527" y="297193"/>
            <a:ext cx="8229600" cy="851605"/>
          </a:xfrm>
        </p:spPr>
        <p:txBody>
          <a:bodyPr>
            <a:normAutofit/>
          </a:bodyPr>
          <a:lstStyle/>
          <a:p>
            <a:pPr algn="ctr"/>
            <a:r>
              <a:rPr lang="it-IT" b="1" dirty="0" smtClean="0"/>
              <a:t>Impostazione </a:t>
            </a:r>
            <a:r>
              <a:rPr lang="it-IT" b="1" smtClean="0"/>
              <a:t>Stile 2/3</a:t>
            </a:r>
            <a:endParaRPr lang="it-IT" b="1" dirty="0"/>
          </a:p>
        </p:txBody>
      </p:sp>
      <p:sp>
        <p:nvSpPr>
          <p:cNvPr id="3" name="Segnaposto contenuto 2"/>
          <p:cNvSpPr>
            <a:spLocks noGrp="1"/>
          </p:cNvSpPr>
          <p:nvPr>
            <p:ph idx="1"/>
          </p:nvPr>
        </p:nvSpPr>
        <p:spPr>
          <a:xfrm>
            <a:off x="1028700" y="2457450"/>
            <a:ext cx="10229850" cy="3738414"/>
          </a:xfrm>
        </p:spPr>
        <p:txBody>
          <a:bodyPr>
            <a:normAutofit/>
          </a:bodyPr>
          <a:lstStyle/>
          <a:p>
            <a:pPr marL="514350" indent="-514350">
              <a:buFont typeface="+mj-lt"/>
              <a:buAutoNum type="arabicPeriod"/>
            </a:pPr>
            <a:r>
              <a:rPr lang="it-IT" sz="2400" b="1" i="1" dirty="0"/>
              <a:t>Scostamento orizzontale dell’ombreggiatura</a:t>
            </a:r>
            <a:r>
              <a:rPr lang="it-IT" sz="2400" b="1" dirty="0"/>
              <a:t>:</a:t>
            </a:r>
            <a:r>
              <a:rPr lang="it-IT" sz="2400" dirty="0"/>
              <a:t> con valori positivi, l’ombra viene disegnata alla destra del testo mentre, con valori negativi, alla sua sinistra. </a:t>
            </a:r>
            <a:endParaRPr lang="it-IT" sz="2400" i="1" dirty="0"/>
          </a:p>
          <a:p>
            <a:pPr marL="514350" indent="-514350">
              <a:buFont typeface="+mj-lt"/>
              <a:buAutoNum type="arabicPeriod"/>
            </a:pPr>
            <a:r>
              <a:rPr lang="it-IT" sz="2400" b="1" i="1" dirty="0"/>
              <a:t>Scostamento verticale dell’ombreggiatura</a:t>
            </a:r>
            <a:r>
              <a:rPr lang="it-IT" sz="2400" b="1" dirty="0"/>
              <a:t>: </a:t>
            </a:r>
            <a:r>
              <a:rPr lang="it-IT" sz="2400" dirty="0"/>
              <a:t>con valori positivi, l’ombra viene disegnata sotto il testo mentre, con valori negativi, sopra.</a:t>
            </a:r>
            <a:endParaRPr lang="it-IT" sz="2400" i="1" dirty="0"/>
          </a:p>
          <a:p>
            <a:pPr marL="514350" indent="-514350">
              <a:buFont typeface="+mj-lt"/>
              <a:buAutoNum type="arabicPeriod"/>
            </a:pPr>
            <a:r>
              <a:rPr lang="it-IT" sz="2400" b="1" i="1" dirty="0"/>
              <a:t>Il raggio di sfumatura</a:t>
            </a:r>
            <a:r>
              <a:rPr lang="it-IT" sz="2400" b="1" dirty="0"/>
              <a:t>: </a:t>
            </a:r>
            <a:r>
              <a:rPr lang="it-IT" sz="2400" dirty="0"/>
              <a:t>più grande è il valore impostato più l’ombra risulterà «leggera» e sfocata.</a:t>
            </a:r>
            <a:endParaRPr lang="it-IT" sz="2400" i="1" dirty="0"/>
          </a:p>
          <a:p>
            <a:pPr marL="514350" indent="-514350">
              <a:buFont typeface="+mj-lt"/>
              <a:buAutoNum type="arabicPeriod"/>
            </a:pPr>
            <a:r>
              <a:rPr lang="it-IT" sz="2400" b="1" i="1" dirty="0"/>
              <a:t>Il colore dell’ombreggiatura.</a:t>
            </a:r>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69413" r="17278" b="10993"/>
          <a:stretch/>
        </p:blipFill>
        <p:spPr bwMode="auto">
          <a:xfrm>
            <a:off x="1982688" y="1443084"/>
            <a:ext cx="7959279" cy="7200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990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5"/>
          <p:cNvSpPr txBox="1">
            <a:spLocks/>
          </p:cNvSpPr>
          <p:nvPr/>
        </p:nvSpPr>
        <p:spPr bwMode="auto">
          <a:xfrm>
            <a:off x="388938" y="102408"/>
            <a:ext cx="963175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lvl="0" defTabSz="914400" eaLnBrk="1" hangingPunct="1">
              <a:defRPr/>
            </a:pPr>
            <a:r>
              <a:rPr lang="it-IT" altLang="it-IT">
                <a:ln>
                  <a:noFill/>
                </a:ln>
              </a:rPr>
              <a:t>Collegare una pagina a un foglio di stile</a:t>
            </a:r>
            <a:endParaRPr lang="it-IT" altLang="it-IT" dirty="0">
              <a:ln>
                <a:noFill/>
              </a:ln>
            </a:endParaRPr>
          </a:p>
        </p:txBody>
      </p:sp>
      <p:sp>
        <p:nvSpPr>
          <p:cNvPr id="12" name="Segnaposto contenuto 2"/>
          <p:cNvSpPr txBox="1">
            <a:spLocks/>
          </p:cNvSpPr>
          <p:nvPr/>
        </p:nvSpPr>
        <p:spPr>
          <a:xfrm>
            <a:off x="180295" y="4869160"/>
            <a:ext cx="11626518" cy="121009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b="1" i="1" dirty="0"/>
              <a:t>Media</a:t>
            </a:r>
            <a:r>
              <a:rPr lang="it-IT" dirty="0"/>
              <a:t>: può assumere valori diversi, che indicano a cosa serve il CSS</a:t>
            </a:r>
            <a:r>
              <a:rPr lang="it-IT"/>
              <a:t>; </a:t>
            </a:r>
            <a:endParaRPr lang="it-IT" smtClean="0"/>
          </a:p>
          <a:p>
            <a:pPr marL="0" indent="0">
              <a:buNone/>
            </a:pPr>
            <a:r>
              <a:rPr lang="it-IT" dirty="0" smtClean="0"/>
              <a:t>in </a:t>
            </a:r>
            <a:r>
              <a:rPr lang="it-IT" dirty="0"/>
              <a:t>questo caso è specifico per la visualizzazione su schermo.</a:t>
            </a:r>
          </a:p>
          <a:p>
            <a:endParaRPr lang="it-IT" dirty="0"/>
          </a:p>
          <a:p>
            <a:endParaRPr lang="it-IT" dirty="0"/>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602991"/>
            <a:ext cx="10637676" cy="29258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4" name="Rettangolo 13"/>
          <p:cNvSpPr/>
          <p:nvPr/>
        </p:nvSpPr>
        <p:spPr>
          <a:xfrm>
            <a:off x="8800987" y="2557033"/>
            <a:ext cx="2394681" cy="40091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141165265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28830" y="548680"/>
            <a:ext cx="8229600" cy="1143000"/>
          </a:xfrm>
        </p:spPr>
        <p:txBody>
          <a:bodyPr>
            <a:normAutofit/>
          </a:bodyPr>
          <a:lstStyle/>
          <a:p>
            <a:pPr algn="ctr"/>
            <a:r>
              <a:rPr lang="it-IT" b="1" dirty="0"/>
              <a:t>Impostazione </a:t>
            </a:r>
            <a:r>
              <a:rPr lang="it-IT" b="1" dirty="0" smtClean="0"/>
              <a:t>Stile 3/3</a:t>
            </a:r>
            <a:r>
              <a:rPr lang="it-IT" b="1" dirty="0"/>
              <a:t/>
            </a:r>
            <a:br>
              <a:rPr lang="it-IT" b="1" dirty="0"/>
            </a:br>
            <a:endParaRPr lang="it-IT" b="1" dirty="0"/>
          </a:p>
        </p:txBody>
      </p:sp>
      <p:sp>
        <p:nvSpPr>
          <p:cNvPr id="3" name="Segnaposto contenuto 2"/>
          <p:cNvSpPr>
            <a:spLocks noGrp="1"/>
          </p:cNvSpPr>
          <p:nvPr>
            <p:ph idx="1"/>
          </p:nvPr>
        </p:nvSpPr>
        <p:spPr>
          <a:xfrm>
            <a:off x="770062" y="1704628"/>
            <a:ext cx="8820472" cy="4429472"/>
          </a:xfrm>
        </p:spPr>
        <p:txBody>
          <a:bodyPr>
            <a:normAutofit/>
          </a:bodyPr>
          <a:lstStyle/>
          <a:p>
            <a:pPr marL="0" indent="0">
              <a:buNone/>
            </a:pPr>
            <a:r>
              <a:rPr lang="it-IT" sz="2400" dirty="0"/>
              <a:t>Nell’ordine: </a:t>
            </a:r>
          </a:p>
          <a:p>
            <a:pPr marL="0" indent="0">
              <a:buNone/>
            </a:pPr>
            <a:r>
              <a:rPr lang="it-IT" sz="2400" dirty="0"/>
              <a:t>- impostazione del font Arial (o equivalenti),</a:t>
            </a:r>
          </a:p>
          <a:p>
            <a:pPr>
              <a:buFontTx/>
              <a:buChar char="-"/>
            </a:pPr>
            <a:r>
              <a:rPr lang="it-IT" sz="2400" dirty="0"/>
              <a:t>impostazione dimensione, </a:t>
            </a:r>
          </a:p>
          <a:p>
            <a:pPr>
              <a:buFontTx/>
              <a:buChar char="-"/>
            </a:pPr>
            <a:r>
              <a:rPr lang="it-IT" sz="2400" dirty="0"/>
              <a:t>impostazione grassetto, </a:t>
            </a:r>
          </a:p>
          <a:p>
            <a:pPr>
              <a:buFontTx/>
              <a:buChar char="-"/>
            </a:pPr>
            <a:r>
              <a:rPr lang="it-IT" sz="2400" dirty="0"/>
              <a:t>impostazione colore nero, </a:t>
            </a:r>
          </a:p>
          <a:p>
            <a:pPr>
              <a:buFontTx/>
              <a:buChar char="-"/>
            </a:pPr>
            <a:r>
              <a:rPr lang="it-IT" sz="2400" dirty="0"/>
              <a:t>impostazione ombreggiatura di </a:t>
            </a:r>
            <a:r>
              <a:rPr lang="it-IT" sz="2400" dirty="0" smtClean="0"/>
              <a:t>c</a:t>
            </a:r>
          </a:p>
          <a:p>
            <a:pPr>
              <a:buFontTx/>
              <a:buChar char="-"/>
            </a:pPr>
            <a:r>
              <a:rPr lang="it-IT" sz="2400" dirty="0" smtClean="0"/>
              <a:t>olore </a:t>
            </a:r>
            <a:r>
              <a:rPr lang="it-IT" sz="2400" dirty="0"/>
              <a:t>grigia, spostata in basso a sinistra.</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7568" y="2836622"/>
            <a:ext cx="5669632" cy="21654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7798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olo 1"/>
          <p:cNvSpPr>
            <a:spLocks noGrp="1"/>
          </p:cNvSpPr>
          <p:nvPr>
            <p:ph type="title"/>
          </p:nvPr>
        </p:nvSpPr>
        <p:spPr>
          <a:xfrm>
            <a:off x="1981200" y="269776"/>
            <a:ext cx="8229600" cy="1143000"/>
          </a:xfrm>
        </p:spPr>
        <p:txBody>
          <a:bodyPr>
            <a:normAutofit/>
          </a:bodyPr>
          <a:lstStyle/>
          <a:p>
            <a:pPr algn="ctr" eaLnBrk="1" hangingPunct="1"/>
            <a:r>
              <a:rPr lang="it-IT" sz="4500" b="1" dirty="0" smtClean="0"/>
              <a:t>Box </a:t>
            </a:r>
            <a:r>
              <a:rPr lang="it-IT" sz="4500" b="1" dirty="0" err="1" smtClean="0"/>
              <a:t>Resize</a:t>
            </a:r>
            <a:endParaRPr lang="it-IT" sz="4500" b="1" dirty="0"/>
          </a:p>
        </p:txBody>
      </p:sp>
      <p:sp>
        <p:nvSpPr>
          <p:cNvPr id="5" name="Segnaposto contenuto 2"/>
          <p:cNvSpPr txBox="1">
            <a:spLocks/>
          </p:cNvSpPr>
          <p:nvPr/>
        </p:nvSpPr>
        <p:spPr bwMode="auto">
          <a:xfrm>
            <a:off x="971550" y="1700808"/>
            <a:ext cx="10267950" cy="1368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Char char="-"/>
            </a:pPr>
            <a:r>
              <a:rPr lang="it-IT" sz="2800" dirty="0"/>
              <a:t>Permette di gestire il ridimensionamento dei box </a:t>
            </a:r>
            <a:r>
              <a:rPr lang="it-IT" sz="2800" dirty="0" smtClean="0"/>
              <a:t>tramite l’interazione </a:t>
            </a:r>
            <a:r>
              <a:rPr lang="it-IT" sz="2800" dirty="0"/>
              <a:t>dell’utente.</a:t>
            </a:r>
          </a:p>
        </p:txBody>
      </p:sp>
      <p:sp>
        <p:nvSpPr>
          <p:cNvPr id="8" name="Rettangolo 7"/>
          <p:cNvSpPr/>
          <p:nvPr/>
        </p:nvSpPr>
        <p:spPr>
          <a:xfrm>
            <a:off x="6888088" y="3789040"/>
            <a:ext cx="936104" cy="20162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3" name="Immagine 2"/>
          <p:cNvPicPr>
            <a:picLocks noChangeAspect="1"/>
          </p:cNvPicPr>
          <p:nvPr/>
        </p:nvPicPr>
        <p:blipFill>
          <a:blip r:embed="rId2"/>
          <a:stretch>
            <a:fillRect/>
          </a:stretch>
        </p:blipFill>
        <p:spPr>
          <a:xfrm>
            <a:off x="1847529" y="3068960"/>
            <a:ext cx="8544101" cy="3005584"/>
          </a:xfrm>
          <a:prstGeom prst="rect">
            <a:avLst/>
          </a:prstGeom>
        </p:spPr>
      </p:pic>
      <p:sp>
        <p:nvSpPr>
          <p:cNvPr id="4" name="Rettangolo 3"/>
          <p:cNvSpPr/>
          <p:nvPr/>
        </p:nvSpPr>
        <p:spPr>
          <a:xfrm>
            <a:off x="7536160" y="2924944"/>
            <a:ext cx="720080" cy="3240360"/>
          </a:xfrm>
          <a:prstGeom prst="rect">
            <a:avLst/>
          </a:prstGeom>
          <a:solidFill>
            <a:srgbClr val="FFFFFF"/>
          </a:solidFill>
          <a:ln>
            <a:solidFill>
              <a:srgbClr val="FFFF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14188490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27381" y="116632"/>
            <a:ext cx="10972800" cy="1052736"/>
          </a:xfrm>
        </p:spPr>
        <p:txBody>
          <a:bodyPr>
            <a:normAutofit/>
          </a:bodyPr>
          <a:lstStyle/>
          <a:p>
            <a:pPr algn="ctr"/>
            <a:r>
              <a:rPr lang="it-IT" sz="4500" b="1" dirty="0" smtClean="0"/>
              <a:t>Gestire il posizionamento 1/2</a:t>
            </a:r>
            <a:endParaRPr lang="it-IT" sz="4500" b="1" dirty="0"/>
          </a:p>
        </p:txBody>
      </p:sp>
      <p:sp>
        <p:nvSpPr>
          <p:cNvPr id="3" name="Segnaposto contenuto 2"/>
          <p:cNvSpPr>
            <a:spLocks noGrp="1"/>
          </p:cNvSpPr>
          <p:nvPr>
            <p:ph idx="1"/>
          </p:nvPr>
        </p:nvSpPr>
        <p:spPr>
          <a:xfrm>
            <a:off x="623392" y="1412776"/>
            <a:ext cx="10972800" cy="4525963"/>
          </a:xfrm>
        </p:spPr>
        <p:txBody>
          <a:bodyPr>
            <a:noAutofit/>
          </a:bodyPr>
          <a:lstStyle/>
          <a:p>
            <a:r>
              <a:rPr lang="it-IT" sz="2500" dirty="0" smtClean="0"/>
              <a:t>Molti tag (</a:t>
            </a:r>
            <a:r>
              <a:rPr lang="it-IT" sz="2500" dirty="0" err="1" smtClean="0"/>
              <a:t>img,span,a</a:t>
            </a:r>
            <a:r>
              <a:rPr lang="it-IT" sz="2500" dirty="0" smtClean="0"/>
              <a:t>) hanno la caratteristica di essere posti in linea rispetto ai tag che li circondano, così che sia possibile mettere sulla stessa riga un immagine e un testo, ad esempio </a:t>
            </a:r>
            <a:br>
              <a:rPr lang="it-IT" sz="2500" dirty="0" smtClean="0"/>
            </a:br>
            <a:endParaRPr lang="it-IT" sz="2500" dirty="0"/>
          </a:p>
          <a:p>
            <a:pPr marL="0" indent="0">
              <a:buNone/>
            </a:pPr>
            <a:r>
              <a:rPr lang="it-IT" sz="2500" b="1" dirty="0" smtClean="0"/>
              <a:t>Elementi </a:t>
            </a:r>
            <a:r>
              <a:rPr lang="it-IT" sz="2500" b="1" dirty="0" err="1" smtClean="0"/>
              <a:t>Inline</a:t>
            </a:r>
            <a:endParaRPr lang="it-IT" sz="2500" b="1" dirty="0" smtClean="0"/>
          </a:p>
          <a:p>
            <a:pPr marL="400050" lvl="1" indent="0">
              <a:buNone/>
            </a:pPr>
            <a:r>
              <a:rPr lang="it-IT" sz="2500" dirty="0"/>
              <a:t>b, big, i, small, </a:t>
            </a:r>
            <a:r>
              <a:rPr lang="it-IT" sz="2500" dirty="0" err="1"/>
              <a:t>tt</a:t>
            </a:r>
            <a:endParaRPr lang="it-IT" sz="2500" dirty="0"/>
          </a:p>
          <a:p>
            <a:pPr marL="400050" lvl="1" indent="0">
              <a:buNone/>
            </a:pPr>
            <a:r>
              <a:rPr lang="it-IT" sz="2500" dirty="0" err="1"/>
              <a:t>abbr</a:t>
            </a:r>
            <a:r>
              <a:rPr lang="it-IT" sz="2500" dirty="0"/>
              <a:t>, </a:t>
            </a:r>
            <a:r>
              <a:rPr lang="it-IT" sz="2500" dirty="0" err="1"/>
              <a:t>acronym</a:t>
            </a:r>
            <a:r>
              <a:rPr lang="it-IT" sz="2500" dirty="0"/>
              <a:t>, </a:t>
            </a:r>
            <a:r>
              <a:rPr lang="it-IT" sz="2500" dirty="0" err="1"/>
              <a:t>cite</a:t>
            </a:r>
            <a:r>
              <a:rPr lang="it-IT" sz="2500" dirty="0"/>
              <a:t>, code, </a:t>
            </a:r>
            <a:r>
              <a:rPr lang="it-IT" sz="2500" dirty="0" err="1"/>
              <a:t>dfn</a:t>
            </a:r>
            <a:r>
              <a:rPr lang="it-IT" sz="2500" dirty="0"/>
              <a:t>, </a:t>
            </a:r>
            <a:r>
              <a:rPr lang="it-IT" sz="2500" dirty="0" err="1"/>
              <a:t>em</a:t>
            </a:r>
            <a:r>
              <a:rPr lang="it-IT" sz="2500" dirty="0"/>
              <a:t>, </a:t>
            </a:r>
            <a:r>
              <a:rPr lang="it-IT" sz="2500" dirty="0" err="1"/>
              <a:t>kbd</a:t>
            </a:r>
            <a:r>
              <a:rPr lang="it-IT" sz="2500" dirty="0"/>
              <a:t>, strong, </a:t>
            </a:r>
            <a:r>
              <a:rPr lang="it-IT" sz="2500" dirty="0" err="1"/>
              <a:t>samp</a:t>
            </a:r>
            <a:r>
              <a:rPr lang="it-IT" sz="2500" dirty="0"/>
              <a:t>, </a:t>
            </a:r>
            <a:r>
              <a:rPr lang="it-IT" sz="2500" dirty="0" err="1"/>
              <a:t>var</a:t>
            </a:r>
            <a:endParaRPr lang="it-IT" sz="2500" dirty="0"/>
          </a:p>
          <a:p>
            <a:pPr marL="400050" lvl="1" indent="0">
              <a:buNone/>
            </a:pPr>
            <a:r>
              <a:rPr lang="it-IT" sz="2500" dirty="0"/>
              <a:t>a, </a:t>
            </a:r>
            <a:r>
              <a:rPr lang="it-IT" sz="2500" dirty="0" err="1"/>
              <a:t>bdo</a:t>
            </a:r>
            <a:r>
              <a:rPr lang="it-IT" sz="2500" dirty="0"/>
              <a:t>, </a:t>
            </a:r>
            <a:r>
              <a:rPr lang="it-IT" sz="2500" dirty="0" err="1"/>
              <a:t>br</a:t>
            </a:r>
            <a:r>
              <a:rPr lang="it-IT" sz="2500" dirty="0"/>
              <a:t>, </a:t>
            </a:r>
            <a:r>
              <a:rPr lang="it-IT" sz="2500" dirty="0" err="1"/>
              <a:t>img</a:t>
            </a:r>
            <a:r>
              <a:rPr lang="it-IT" sz="2500" dirty="0"/>
              <a:t>, </a:t>
            </a:r>
            <a:r>
              <a:rPr lang="it-IT" sz="2500" dirty="0" err="1"/>
              <a:t>map</a:t>
            </a:r>
            <a:r>
              <a:rPr lang="it-IT" sz="2500" dirty="0"/>
              <a:t>, </a:t>
            </a:r>
            <a:r>
              <a:rPr lang="it-IT" sz="2500" dirty="0" err="1"/>
              <a:t>object</a:t>
            </a:r>
            <a:r>
              <a:rPr lang="it-IT" sz="2500" dirty="0"/>
              <a:t>, </a:t>
            </a:r>
            <a:r>
              <a:rPr lang="it-IT" sz="2500" dirty="0" err="1"/>
              <a:t>q</a:t>
            </a:r>
            <a:r>
              <a:rPr lang="it-IT" sz="2500" dirty="0"/>
              <a:t>, script, </a:t>
            </a:r>
            <a:r>
              <a:rPr lang="it-IT" sz="2500" dirty="0" err="1"/>
              <a:t>span</a:t>
            </a:r>
            <a:r>
              <a:rPr lang="it-IT" sz="2500" dirty="0"/>
              <a:t>, sub, </a:t>
            </a:r>
            <a:r>
              <a:rPr lang="it-IT" sz="2500" dirty="0" err="1"/>
              <a:t>sup</a:t>
            </a:r>
            <a:endParaRPr lang="it-IT" sz="2500" dirty="0"/>
          </a:p>
          <a:p>
            <a:pPr marL="400050" lvl="1" indent="0">
              <a:buNone/>
            </a:pPr>
            <a:r>
              <a:rPr lang="it-IT" sz="2500" dirty="0" err="1"/>
              <a:t>button</a:t>
            </a:r>
            <a:r>
              <a:rPr lang="it-IT" sz="2500" dirty="0"/>
              <a:t>, input, </a:t>
            </a:r>
            <a:r>
              <a:rPr lang="it-IT" sz="2500" dirty="0" err="1"/>
              <a:t>label</a:t>
            </a:r>
            <a:r>
              <a:rPr lang="it-IT" sz="2500" dirty="0"/>
              <a:t>, </a:t>
            </a:r>
            <a:r>
              <a:rPr lang="it-IT" sz="2500" dirty="0" err="1"/>
              <a:t>select</a:t>
            </a:r>
            <a:r>
              <a:rPr lang="it-IT" sz="2500" dirty="0"/>
              <a:t>, </a:t>
            </a:r>
            <a:r>
              <a:rPr lang="it-IT" sz="2500" dirty="0" err="1" smtClean="0"/>
              <a:t>textarea</a:t>
            </a:r>
            <a:endParaRPr lang="it-IT" sz="2500" b="1" dirty="0"/>
          </a:p>
        </p:txBody>
      </p:sp>
    </p:spTree>
    <p:extLst>
      <p:ext uri="{BB962C8B-B14F-4D97-AF65-F5344CB8AC3E}">
        <p14:creationId xmlns:p14="http://schemas.microsoft.com/office/powerpoint/2010/main" val="59187956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27381" y="116632"/>
            <a:ext cx="10972800" cy="1052736"/>
          </a:xfrm>
        </p:spPr>
        <p:txBody>
          <a:bodyPr>
            <a:normAutofit/>
          </a:bodyPr>
          <a:lstStyle/>
          <a:p>
            <a:pPr algn="ctr"/>
            <a:r>
              <a:rPr lang="it-IT" sz="4500" b="1" dirty="0" smtClean="0"/>
              <a:t>Gestire il posizionamento</a:t>
            </a:r>
            <a:endParaRPr lang="it-IT" sz="4500" b="1" dirty="0"/>
          </a:p>
        </p:txBody>
      </p:sp>
      <p:sp>
        <p:nvSpPr>
          <p:cNvPr id="3" name="Segnaposto contenuto 2"/>
          <p:cNvSpPr>
            <a:spLocks noGrp="1"/>
          </p:cNvSpPr>
          <p:nvPr>
            <p:ph idx="1"/>
          </p:nvPr>
        </p:nvSpPr>
        <p:spPr>
          <a:xfrm>
            <a:off x="623392" y="1497204"/>
            <a:ext cx="10972800" cy="4441535"/>
          </a:xfrm>
        </p:spPr>
        <p:txBody>
          <a:bodyPr>
            <a:noAutofit/>
          </a:bodyPr>
          <a:lstStyle/>
          <a:p>
            <a:r>
              <a:rPr lang="it-IT" sz="2500" dirty="0" smtClean="0"/>
              <a:t>Molti altri </a:t>
            </a:r>
            <a:r>
              <a:rPr lang="it-IT" sz="2500" dirty="0" err="1" smtClean="0"/>
              <a:t>tag</a:t>
            </a:r>
            <a:r>
              <a:rPr lang="it-IT" sz="2500" dirty="0" smtClean="0"/>
              <a:t> , detti contenitori, delimita lo spazio: è il caso del </a:t>
            </a:r>
            <a:r>
              <a:rPr lang="it-IT" sz="2500" dirty="0" err="1" smtClean="0"/>
              <a:t>p</a:t>
            </a:r>
            <a:r>
              <a:rPr lang="it-IT" sz="2500" dirty="0" smtClean="0"/>
              <a:t> o del div -&gt; Elementi </a:t>
            </a:r>
            <a:r>
              <a:rPr lang="it-IT" sz="2500" b="1" dirty="0" err="1" smtClean="0"/>
              <a:t>Block</a:t>
            </a:r>
            <a:endParaRPr lang="it-IT" sz="2500" b="1" dirty="0" smtClean="0"/>
          </a:p>
          <a:p>
            <a:pPr marL="0" indent="0">
              <a:buNone/>
            </a:pPr>
            <a:r>
              <a:rPr lang="it-IT" sz="2500" b="1" dirty="0"/>
              <a:t>Elementi </a:t>
            </a:r>
            <a:r>
              <a:rPr lang="it-IT" sz="2500" b="1" dirty="0" err="1" smtClean="0"/>
              <a:t>Block-level</a:t>
            </a:r>
            <a:endParaRPr lang="it-IT" sz="2500" b="1" dirty="0"/>
          </a:p>
          <a:p>
            <a:pPr marL="400050" lvl="1" indent="0">
              <a:buNone/>
            </a:pPr>
            <a:r>
              <a:rPr lang="it-IT" sz="2500" dirty="0" err="1"/>
              <a:t>address</a:t>
            </a:r>
            <a:r>
              <a:rPr lang="it-IT" sz="2500" dirty="0"/>
              <a:t>, </a:t>
            </a:r>
            <a:r>
              <a:rPr lang="it-IT" sz="2500" dirty="0" err="1"/>
              <a:t>article</a:t>
            </a:r>
            <a:r>
              <a:rPr lang="it-IT" sz="2500" dirty="0"/>
              <a:t>, </a:t>
            </a:r>
            <a:r>
              <a:rPr lang="it-IT" sz="2500" dirty="0" err="1"/>
              <a:t>aside</a:t>
            </a:r>
            <a:r>
              <a:rPr lang="it-IT" sz="2500" dirty="0"/>
              <a:t>, audio,</a:t>
            </a:r>
          </a:p>
          <a:p>
            <a:pPr marL="400050" lvl="1" indent="0">
              <a:buNone/>
            </a:pPr>
            <a:r>
              <a:rPr lang="it-IT" sz="2500" dirty="0" err="1"/>
              <a:t>blockquote</a:t>
            </a:r>
            <a:r>
              <a:rPr lang="it-IT" sz="2500" dirty="0"/>
              <a:t>, </a:t>
            </a:r>
            <a:r>
              <a:rPr lang="it-IT" sz="2500" dirty="0" err="1"/>
              <a:t>canvas</a:t>
            </a:r>
            <a:r>
              <a:rPr lang="it-IT" sz="2500" dirty="0"/>
              <a:t>, </a:t>
            </a:r>
            <a:r>
              <a:rPr lang="it-IT" sz="2500" dirty="0" err="1"/>
              <a:t>dd</a:t>
            </a:r>
            <a:r>
              <a:rPr lang="it-IT" sz="2500" dirty="0"/>
              <a:t>, </a:t>
            </a:r>
            <a:r>
              <a:rPr lang="it-IT" sz="2500" dirty="0" err="1"/>
              <a:t>div,dl</a:t>
            </a:r>
            <a:r>
              <a:rPr lang="it-IT" sz="2500" dirty="0"/>
              <a:t>,</a:t>
            </a:r>
          </a:p>
          <a:p>
            <a:pPr marL="400050" lvl="1" indent="0">
              <a:buNone/>
            </a:pPr>
            <a:r>
              <a:rPr lang="it-IT" sz="2500" dirty="0" err="1"/>
              <a:t>fieldset</a:t>
            </a:r>
            <a:r>
              <a:rPr lang="it-IT" sz="2500" dirty="0"/>
              <a:t>, </a:t>
            </a:r>
            <a:r>
              <a:rPr lang="it-IT" sz="2500" dirty="0" err="1"/>
              <a:t>figcaption</a:t>
            </a:r>
            <a:r>
              <a:rPr lang="it-IT" sz="2500" dirty="0"/>
              <a:t>, figure, </a:t>
            </a:r>
            <a:r>
              <a:rPr lang="it-IT" sz="2500" dirty="0" err="1"/>
              <a:t>footer</a:t>
            </a:r>
            <a:r>
              <a:rPr lang="it-IT" sz="2500" dirty="0"/>
              <a:t>, </a:t>
            </a:r>
            <a:r>
              <a:rPr lang="it-IT" sz="2500" dirty="0" err="1"/>
              <a:t>form</a:t>
            </a:r>
            <a:r>
              <a:rPr lang="it-IT" sz="2500" dirty="0"/>
              <a:t>,</a:t>
            </a:r>
          </a:p>
          <a:p>
            <a:pPr marL="400050" lvl="1" indent="0">
              <a:buNone/>
            </a:pPr>
            <a:r>
              <a:rPr lang="it-IT" sz="2500" dirty="0"/>
              <a:t>h1, h2, h3, h4, h5, h6,</a:t>
            </a:r>
          </a:p>
          <a:p>
            <a:pPr marL="400050" lvl="1" indent="0">
              <a:buNone/>
            </a:pPr>
            <a:r>
              <a:rPr lang="it-IT" sz="2500" dirty="0"/>
              <a:t>li, </a:t>
            </a:r>
            <a:r>
              <a:rPr lang="it-IT" sz="2500" dirty="0" err="1"/>
              <a:t>header</a:t>
            </a:r>
            <a:r>
              <a:rPr lang="it-IT" sz="2500" dirty="0"/>
              <a:t>, </a:t>
            </a:r>
            <a:r>
              <a:rPr lang="it-IT" sz="2500" dirty="0" err="1"/>
              <a:t>hgroup</a:t>
            </a:r>
            <a:r>
              <a:rPr lang="it-IT" sz="2500" dirty="0"/>
              <a:t>, </a:t>
            </a:r>
            <a:r>
              <a:rPr lang="it-IT" sz="2500" dirty="0" err="1"/>
              <a:t>hr</a:t>
            </a:r>
            <a:r>
              <a:rPr lang="it-IT" sz="2500" dirty="0"/>
              <a:t>, </a:t>
            </a:r>
          </a:p>
          <a:p>
            <a:pPr marL="400050" lvl="1" indent="0">
              <a:buNone/>
            </a:pPr>
            <a:r>
              <a:rPr lang="it-IT" sz="2500" dirty="0" err="1"/>
              <a:t>ol</a:t>
            </a:r>
            <a:r>
              <a:rPr lang="it-IT" sz="2500" dirty="0"/>
              <a:t>, output, </a:t>
            </a:r>
            <a:r>
              <a:rPr lang="it-IT" sz="2500" dirty="0" err="1"/>
              <a:t>p</a:t>
            </a:r>
            <a:r>
              <a:rPr lang="it-IT" sz="2500" dirty="0"/>
              <a:t>, </a:t>
            </a:r>
            <a:r>
              <a:rPr lang="it-IT" sz="2500" dirty="0" err="1"/>
              <a:t>pre</a:t>
            </a:r>
            <a:r>
              <a:rPr lang="it-IT" sz="2500" dirty="0"/>
              <a:t>,</a:t>
            </a:r>
          </a:p>
          <a:p>
            <a:pPr marL="400050" lvl="1" indent="0">
              <a:buNone/>
            </a:pPr>
            <a:r>
              <a:rPr lang="it-IT" sz="2500" dirty="0" err="1"/>
              <a:t>section</a:t>
            </a:r>
            <a:r>
              <a:rPr lang="it-IT" sz="2500" dirty="0"/>
              <a:t>, </a:t>
            </a:r>
            <a:r>
              <a:rPr lang="it-IT" sz="2500" dirty="0" err="1"/>
              <a:t>table</a:t>
            </a:r>
            <a:r>
              <a:rPr lang="it-IT" sz="2500" dirty="0"/>
              <a:t>, </a:t>
            </a:r>
            <a:r>
              <a:rPr lang="it-IT" sz="2500" dirty="0" err="1"/>
              <a:t>ul</a:t>
            </a:r>
            <a:r>
              <a:rPr lang="it-IT" sz="2500" dirty="0"/>
              <a:t>, video, </a:t>
            </a:r>
            <a:endParaRPr lang="it-IT" sz="2500" b="1" dirty="0" smtClean="0"/>
          </a:p>
        </p:txBody>
      </p:sp>
    </p:spTree>
    <p:extLst>
      <p:ext uri="{BB962C8B-B14F-4D97-AF65-F5344CB8AC3E}">
        <p14:creationId xmlns:p14="http://schemas.microsoft.com/office/powerpoint/2010/main" val="57561285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19536" y="260648"/>
            <a:ext cx="8229600" cy="908720"/>
          </a:xfrm>
        </p:spPr>
        <p:txBody>
          <a:bodyPr>
            <a:normAutofit/>
          </a:bodyPr>
          <a:lstStyle/>
          <a:p>
            <a:pPr algn="ctr"/>
            <a:r>
              <a:rPr lang="it-IT" sz="4500" b="1" dirty="0"/>
              <a:t>Gestire il posizionamento 2/2</a:t>
            </a:r>
          </a:p>
        </p:txBody>
      </p:sp>
      <p:sp>
        <p:nvSpPr>
          <p:cNvPr id="4" name="Rettangolo 3"/>
          <p:cNvSpPr/>
          <p:nvPr/>
        </p:nvSpPr>
        <p:spPr>
          <a:xfrm>
            <a:off x="2927648" y="1484784"/>
            <a:ext cx="597666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Intestazione</a:t>
            </a:r>
          </a:p>
        </p:txBody>
      </p:sp>
      <p:sp>
        <p:nvSpPr>
          <p:cNvPr id="5" name="Rettangolo 4"/>
          <p:cNvSpPr/>
          <p:nvPr/>
        </p:nvSpPr>
        <p:spPr>
          <a:xfrm>
            <a:off x="2927648" y="2492896"/>
            <a:ext cx="1224136" cy="2016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Link</a:t>
            </a:r>
          </a:p>
        </p:txBody>
      </p:sp>
      <p:sp>
        <p:nvSpPr>
          <p:cNvPr id="6" name="Rettangolo 5"/>
          <p:cNvSpPr/>
          <p:nvPr/>
        </p:nvSpPr>
        <p:spPr>
          <a:xfrm>
            <a:off x="4295800" y="2492896"/>
            <a:ext cx="4608512" cy="2016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Contenuto</a:t>
            </a:r>
          </a:p>
        </p:txBody>
      </p:sp>
      <p:sp>
        <p:nvSpPr>
          <p:cNvPr id="7" name="Rettangolo 6"/>
          <p:cNvSpPr/>
          <p:nvPr/>
        </p:nvSpPr>
        <p:spPr>
          <a:xfrm>
            <a:off x="2927648" y="4725144"/>
            <a:ext cx="597666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Piè di Pagina</a:t>
            </a:r>
          </a:p>
        </p:txBody>
      </p:sp>
    </p:spTree>
    <p:extLst>
      <p:ext uri="{BB962C8B-B14F-4D97-AF65-F5344CB8AC3E}">
        <p14:creationId xmlns:p14="http://schemas.microsoft.com/office/powerpoint/2010/main" val="1799846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27381" y="260648"/>
            <a:ext cx="10972800" cy="908720"/>
          </a:xfrm>
        </p:spPr>
        <p:txBody>
          <a:bodyPr>
            <a:normAutofit/>
          </a:bodyPr>
          <a:lstStyle/>
          <a:p>
            <a:pPr algn="ctr"/>
            <a:r>
              <a:rPr lang="it-IT" sz="4500" b="1" dirty="0"/>
              <a:t>Gestire il </a:t>
            </a:r>
            <a:r>
              <a:rPr lang="it-IT" sz="4500" b="1" dirty="0" smtClean="0"/>
              <a:t>posizionamento :float 1/2</a:t>
            </a:r>
            <a:endParaRPr lang="it-IT" sz="4500" b="1" dirty="0"/>
          </a:p>
        </p:txBody>
      </p:sp>
      <p:sp>
        <p:nvSpPr>
          <p:cNvPr id="3" name="Segnaposto contenuto 2"/>
          <p:cNvSpPr>
            <a:spLocks noGrp="1"/>
          </p:cNvSpPr>
          <p:nvPr>
            <p:ph idx="1"/>
          </p:nvPr>
        </p:nvSpPr>
        <p:spPr>
          <a:xfrm>
            <a:off x="335360" y="1527348"/>
            <a:ext cx="11617291" cy="3986515"/>
          </a:xfrm>
        </p:spPr>
        <p:txBody>
          <a:bodyPr/>
          <a:lstStyle/>
          <a:p>
            <a:pPr marL="0" indent="0">
              <a:buNone/>
            </a:pPr>
            <a:r>
              <a:rPr lang="it-IT" sz="2400" i="1" dirty="0" smtClean="0"/>
              <a:t>In passato </a:t>
            </a:r>
            <a:r>
              <a:rPr lang="it-IT" sz="2400" dirty="0" smtClean="0"/>
              <a:t>veniva usato il </a:t>
            </a:r>
            <a:r>
              <a:rPr lang="it-IT" sz="2400" dirty="0" err="1" smtClean="0"/>
              <a:t>tag</a:t>
            </a:r>
            <a:r>
              <a:rPr lang="it-IT" sz="2400" dirty="0" smtClean="0"/>
              <a:t> </a:t>
            </a:r>
            <a:r>
              <a:rPr lang="it-IT" sz="2400" b="1" dirty="0" err="1" smtClean="0"/>
              <a:t>table</a:t>
            </a:r>
            <a:r>
              <a:rPr lang="it-IT" sz="2400" b="1" dirty="0" smtClean="0"/>
              <a:t>, </a:t>
            </a:r>
            <a:r>
              <a:rPr lang="it-IT" sz="2400" i="1" dirty="0" smtClean="0"/>
              <a:t>oggi</a:t>
            </a:r>
            <a:r>
              <a:rPr lang="it-IT" sz="2400" dirty="0" smtClean="0"/>
              <a:t> bisogna usare un comando particolare attraverso la parola </a:t>
            </a:r>
            <a:r>
              <a:rPr lang="it-IT" sz="2400" b="1" dirty="0" smtClean="0"/>
              <a:t>float</a:t>
            </a:r>
            <a:r>
              <a:rPr lang="it-IT" sz="2400" dirty="0" smtClean="0"/>
              <a:t>. </a:t>
            </a:r>
          </a:p>
          <a:p>
            <a:pPr marL="0" indent="0">
              <a:buNone/>
            </a:pPr>
            <a:r>
              <a:rPr lang="it-IT" sz="2400" dirty="0" smtClean="0"/>
              <a:t>Sfruttando questa chiave diventa possibile rendere gli elementi </a:t>
            </a:r>
            <a:r>
              <a:rPr lang="it-IT" sz="2400" dirty="0" err="1" smtClean="0"/>
              <a:t>block</a:t>
            </a:r>
            <a:r>
              <a:rPr lang="it-IT" sz="2400" dirty="0" smtClean="0"/>
              <a:t> in grado di «fluttuare» nello spazio adeguandosi alla dimensione degli altri blocchi</a:t>
            </a:r>
            <a:endParaRPr lang="it-IT" sz="2400"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0149" y="3012974"/>
            <a:ext cx="4128459" cy="33683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370" y="3356992"/>
            <a:ext cx="6432715" cy="2592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895831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23392" y="188640"/>
            <a:ext cx="10972800" cy="908720"/>
          </a:xfrm>
        </p:spPr>
        <p:txBody>
          <a:bodyPr>
            <a:normAutofit/>
          </a:bodyPr>
          <a:lstStyle/>
          <a:p>
            <a:pPr algn="ctr"/>
            <a:r>
              <a:rPr lang="it-IT" sz="4500" b="1" dirty="0"/>
              <a:t>Gestire il posizionamento :</a:t>
            </a:r>
            <a:r>
              <a:rPr lang="it-IT" sz="4500" b="1" dirty="0" smtClean="0"/>
              <a:t>float 2/2</a:t>
            </a:r>
            <a:endParaRPr lang="it-IT" sz="4500" b="1" dirty="0"/>
          </a:p>
        </p:txBody>
      </p:sp>
      <p:sp>
        <p:nvSpPr>
          <p:cNvPr id="3" name="Segnaposto contenuto 2"/>
          <p:cNvSpPr>
            <a:spLocks noGrp="1"/>
          </p:cNvSpPr>
          <p:nvPr>
            <p:ph idx="1"/>
          </p:nvPr>
        </p:nvSpPr>
        <p:spPr>
          <a:xfrm>
            <a:off x="335360" y="1517300"/>
            <a:ext cx="6240693" cy="4807299"/>
          </a:xfrm>
        </p:spPr>
        <p:txBody>
          <a:bodyPr/>
          <a:lstStyle/>
          <a:p>
            <a:r>
              <a:rPr lang="it-IT" sz="2400" b="1" i="1" dirty="0" smtClean="0"/>
              <a:t>Float</a:t>
            </a:r>
            <a:r>
              <a:rPr lang="it-IT" sz="2400" dirty="0" smtClean="0"/>
              <a:t> : indica che l’elemento deve fare spazio ad altri</a:t>
            </a:r>
          </a:p>
          <a:p>
            <a:r>
              <a:rPr lang="it-IT" sz="2400" b="1" i="1" dirty="0" smtClean="0"/>
              <a:t>Clear</a:t>
            </a:r>
            <a:r>
              <a:rPr lang="it-IT" sz="2400" dirty="0" smtClean="0"/>
              <a:t> : l’elemento deve ripulire tutto lo spazio che gli sta attorno </a:t>
            </a:r>
            <a:br>
              <a:rPr lang="it-IT" sz="2400" dirty="0" smtClean="0"/>
            </a:br>
            <a:endParaRPr lang="it-IT" sz="2400" dirty="0"/>
          </a:p>
          <a:p>
            <a:pPr>
              <a:buFontTx/>
              <a:buChar char="-"/>
            </a:pPr>
            <a:r>
              <a:rPr lang="it-IT" sz="2400" i="1" dirty="0" smtClean="0"/>
              <a:t>Dall’esempio si vede che </a:t>
            </a:r>
            <a:r>
              <a:rPr lang="it-IT" sz="2400" b="1" i="1" dirty="0" smtClean="0"/>
              <a:t>#</a:t>
            </a:r>
            <a:r>
              <a:rPr lang="it-IT" sz="2400" b="1" i="1" dirty="0" err="1" smtClean="0"/>
              <a:t>navbar</a:t>
            </a:r>
            <a:r>
              <a:rPr lang="it-IT" sz="2400" i="1" dirty="0" smtClean="0"/>
              <a:t>, dichiara di occupare il 30% dello schermo partendo da sinistra e lasciando spazio ad altri elementi. </a:t>
            </a:r>
          </a:p>
          <a:p>
            <a:pPr>
              <a:buFontTx/>
              <a:buChar char="-"/>
            </a:pPr>
            <a:r>
              <a:rPr lang="it-IT" sz="2400" b="1" i="1" dirty="0" smtClean="0"/>
              <a:t>#</a:t>
            </a:r>
            <a:r>
              <a:rPr lang="it-IT" sz="2400" b="1" i="1" dirty="0" err="1" smtClean="0"/>
              <a:t>innerContent</a:t>
            </a:r>
            <a:r>
              <a:rPr lang="it-IT" sz="2400" b="1" i="1" dirty="0" smtClean="0"/>
              <a:t> </a:t>
            </a:r>
            <a:r>
              <a:rPr lang="it-IT" sz="2400" i="1" dirty="0" smtClean="0"/>
              <a:t>occupa il 70% dello spazio a partire da destra e lasciando spazio a sinistra.</a:t>
            </a:r>
            <a:endParaRPr lang="it-IT" sz="2400" i="1"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6107" y="1639326"/>
            <a:ext cx="4815088" cy="43819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96286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19536" y="188640"/>
            <a:ext cx="8229600" cy="1152128"/>
          </a:xfrm>
        </p:spPr>
        <p:txBody>
          <a:bodyPr>
            <a:normAutofit/>
          </a:bodyPr>
          <a:lstStyle/>
          <a:p>
            <a:pPr algn="ctr"/>
            <a:r>
              <a:rPr lang="it-IT" b="1" dirty="0" smtClean="0"/>
              <a:t>Capire la disposizione di un elemento</a:t>
            </a:r>
            <a:endParaRPr lang="it-IT" b="1" dirty="0"/>
          </a:p>
        </p:txBody>
      </p:sp>
      <p:sp>
        <p:nvSpPr>
          <p:cNvPr id="3" name="Segnaposto contenuto 2"/>
          <p:cNvSpPr>
            <a:spLocks noGrp="1"/>
          </p:cNvSpPr>
          <p:nvPr>
            <p:ph idx="1"/>
          </p:nvPr>
        </p:nvSpPr>
        <p:spPr>
          <a:xfrm>
            <a:off x="931332" y="1484784"/>
            <a:ext cx="10126135" cy="4238683"/>
          </a:xfrm>
        </p:spPr>
        <p:txBody>
          <a:bodyPr/>
          <a:lstStyle/>
          <a:p>
            <a:pPr marL="0" indent="0">
              <a:buNone/>
            </a:pPr>
            <a:r>
              <a:rPr lang="it-IT" sz="2800" dirty="0"/>
              <a:t>Quando un elemento viene </a:t>
            </a:r>
            <a:r>
              <a:rPr lang="it-IT" sz="2800" dirty="0" err="1"/>
              <a:t>renderizzato</a:t>
            </a:r>
            <a:r>
              <a:rPr lang="it-IT" sz="2800" dirty="0"/>
              <a:t> sulla pagina,</a:t>
            </a:r>
          </a:p>
          <a:p>
            <a:pPr marL="0" indent="0">
              <a:buNone/>
            </a:pPr>
            <a:r>
              <a:rPr lang="it-IT" sz="2800" b="1" dirty="0"/>
              <a:t>ci sono tre proprietà CSS </a:t>
            </a:r>
            <a:r>
              <a:rPr lang="it-IT" sz="2800" dirty="0"/>
              <a:t>che influenzano come questo viene disposto nella pagina:</a:t>
            </a:r>
          </a:p>
          <a:p>
            <a:endParaRPr lang="it-IT" sz="2800" dirty="0"/>
          </a:p>
          <a:p>
            <a:r>
              <a:rPr lang="it-IT" sz="2800" b="1" i="1" dirty="0"/>
              <a:t>Float</a:t>
            </a:r>
            <a:r>
              <a:rPr lang="it-IT" sz="2800" dirty="0"/>
              <a:t> : già visto in precedenza.</a:t>
            </a:r>
          </a:p>
          <a:p>
            <a:r>
              <a:rPr lang="it-IT" sz="2800" b="1" i="1" dirty="0" err="1"/>
              <a:t>Visibility</a:t>
            </a:r>
            <a:endParaRPr lang="it-IT" sz="2800" dirty="0"/>
          </a:p>
          <a:p>
            <a:r>
              <a:rPr lang="it-IT" sz="2800" b="1" i="1" dirty="0"/>
              <a:t>Display</a:t>
            </a:r>
          </a:p>
          <a:p>
            <a:endParaRPr lang="it-IT" sz="2800" dirty="0"/>
          </a:p>
        </p:txBody>
      </p:sp>
    </p:spTree>
    <p:extLst>
      <p:ext uri="{BB962C8B-B14F-4D97-AF65-F5344CB8AC3E}">
        <p14:creationId xmlns:p14="http://schemas.microsoft.com/office/powerpoint/2010/main" val="176785998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81200" y="216024"/>
            <a:ext cx="8229600" cy="1052736"/>
          </a:xfrm>
        </p:spPr>
        <p:txBody>
          <a:bodyPr>
            <a:normAutofit/>
          </a:bodyPr>
          <a:lstStyle/>
          <a:p>
            <a:pPr algn="ctr"/>
            <a:r>
              <a:rPr lang="it-IT" sz="4500" b="1" dirty="0" err="1"/>
              <a:t>Visibility</a:t>
            </a:r>
            <a:endParaRPr lang="it-IT" sz="4500" b="1" dirty="0"/>
          </a:p>
        </p:txBody>
      </p:sp>
      <p:sp>
        <p:nvSpPr>
          <p:cNvPr id="3" name="Segnaposto contenuto 2"/>
          <p:cNvSpPr>
            <a:spLocks noGrp="1"/>
          </p:cNvSpPr>
          <p:nvPr>
            <p:ph idx="1"/>
          </p:nvPr>
        </p:nvSpPr>
        <p:spPr>
          <a:xfrm>
            <a:off x="982133" y="1761066"/>
            <a:ext cx="10312400" cy="4563533"/>
          </a:xfrm>
        </p:spPr>
        <p:txBody>
          <a:bodyPr>
            <a:normAutofit fontScale="92500" lnSpcReduction="20000"/>
          </a:bodyPr>
          <a:lstStyle/>
          <a:p>
            <a:r>
              <a:rPr lang="it-IT" sz="2800" b="1" dirty="0"/>
              <a:t>Imposta la visibilità di un elemento. </a:t>
            </a:r>
            <a:r>
              <a:rPr lang="it-IT" sz="2800" dirty="0"/>
              <a:t>Di default è impostata su </a:t>
            </a:r>
            <a:r>
              <a:rPr lang="it-IT" sz="2800" i="1" dirty="0" err="1"/>
              <a:t>visible</a:t>
            </a:r>
            <a:r>
              <a:rPr lang="it-IT" sz="2800" dirty="0"/>
              <a:t>.</a:t>
            </a:r>
          </a:p>
          <a:p>
            <a:r>
              <a:rPr lang="it-IT" sz="2800" b="1" dirty="0" smtClean="0"/>
              <a:t>Il </a:t>
            </a:r>
            <a:r>
              <a:rPr lang="it-IT" sz="2800" b="1" dirty="0"/>
              <a:t>secondo valore che possiamo impostare è </a:t>
            </a:r>
            <a:r>
              <a:rPr lang="it-IT" sz="2800" b="1" i="1" dirty="0" err="1"/>
              <a:t>hidden</a:t>
            </a:r>
            <a:r>
              <a:rPr lang="it-IT" sz="2800" dirty="0"/>
              <a:t>. </a:t>
            </a:r>
          </a:p>
          <a:p>
            <a:pPr marL="0" indent="0">
              <a:buNone/>
            </a:pPr>
            <a:r>
              <a:rPr lang="it-IT" sz="2800" dirty="0"/>
              <a:t>Ciò rende l’elemento invisibile nel browser, continuando però ad occupare spazio nella pagina.</a:t>
            </a:r>
          </a:p>
          <a:p>
            <a:r>
              <a:rPr lang="it-IT" sz="2800" b="1" dirty="0" smtClean="0"/>
              <a:t>Esempio </a:t>
            </a:r>
            <a:endParaRPr lang="it-IT" sz="2800" b="1" dirty="0"/>
          </a:p>
          <a:p>
            <a:endParaRPr lang="it-IT" sz="2800" dirty="0"/>
          </a:p>
          <a:p>
            <a:endParaRPr lang="it-IT" sz="2800" dirty="0"/>
          </a:p>
          <a:p>
            <a:endParaRPr lang="it-IT" sz="2800" dirty="0"/>
          </a:p>
          <a:p>
            <a:endParaRPr lang="it-IT" sz="2800" dirty="0"/>
          </a:p>
          <a:p>
            <a:pPr marL="0" indent="0">
              <a:buNone/>
            </a:pPr>
            <a:r>
              <a:rPr lang="it-IT" sz="2800" dirty="0"/>
              <a:t>  Mostrerà uno spazio tra </a:t>
            </a:r>
            <a:r>
              <a:rPr lang="it-IT" sz="2800" dirty="0" err="1"/>
              <a:t>span</a:t>
            </a:r>
            <a:r>
              <a:rPr lang="it-IT" sz="2800" dirty="0"/>
              <a:t> 1 e </a:t>
            </a:r>
            <a:r>
              <a:rPr lang="it-IT" sz="2800" dirty="0" err="1"/>
              <a:t>span</a:t>
            </a:r>
            <a:r>
              <a:rPr lang="it-IT" sz="2800" dirty="0"/>
              <a:t> 3.</a:t>
            </a:r>
          </a:p>
          <a:p>
            <a:endParaRPr lang="it-IT"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903" y="3945467"/>
            <a:ext cx="9441584" cy="13940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656207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60568" y="159513"/>
            <a:ext cx="8229600" cy="948432"/>
          </a:xfrm>
        </p:spPr>
        <p:txBody>
          <a:bodyPr>
            <a:normAutofit/>
          </a:bodyPr>
          <a:lstStyle/>
          <a:p>
            <a:pPr algn="ctr"/>
            <a:r>
              <a:rPr lang="it-IT" sz="4500" b="1" dirty="0"/>
              <a:t>Display 1/2</a:t>
            </a:r>
          </a:p>
        </p:txBody>
      </p:sp>
      <p:sp>
        <p:nvSpPr>
          <p:cNvPr id="3" name="Segnaposto contenuto 2"/>
          <p:cNvSpPr>
            <a:spLocks noGrp="1"/>
          </p:cNvSpPr>
          <p:nvPr>
            <p:ph idx="1"/>
          </p:nvPr>
        </p:nvSpPr>
        <p:spPr>
          <a:xfrm>
            <a:off x="778933" y="1625600"/>
            <a:ext cx="10888134" cy="4699000"/>
          </a:xfrm>
        </p:spPr>
        <p:txBody>
          <a:bodyPr>
            <a:normAutofit/>
          </a:bodyPr>
          <a:lstStyle/>
          <a:p>
            <a:pPr marL="0" indent="0">
              <a:buNone/>
            </a:pPr>
            <a:r>
              <a:rPr lang="it-IT" sz="2400" b="1" i="1" dirty="0"/>
              <a:t>Gestisce la renderizzazione di un elemento</a:t>
            </a:r>
          </a:p>
          <a:p>
            <a:pPr marL="0" indent="0">
              <a:buNone/>
            </a:pPr>
            <a:r>
              <a:rPr lang="it-IT" sz="2400" dirty="0"/>
              <a:t>Valori principali:</a:t>
            </a:r>
          </a:p>
          <a:p>
            <a:r>
              <a:rPr lang="it-IT" sz="2400" b="1" i="1" dirty="0"/>
              <a:t>None</a:t>
            </a:r>
            <a:r>
              <a:rPr lang="it-IT" sz="2400" dirty="0"/>
              <a:t>:  un elemento che ha la proprietà display con questo valore, non viene renderizzato sul browser  ed è quindi invisibile dall’utente, e a differenza di </a:t>
            </a:r>
            <a:r>
              <a:rPr lang="it-IT" sz="2400" dirty="0" err="1"/>
              <a:t>visibility</a:t>
            </a:r>
            <a:r>
              <a:rPr lang="it-IT" sz="2400" dirty="0"/>
              <a:t> non occupa spazio all’interno della pagina</a:t>
            </a:r>
          </a:p>
          <a:p>
            <a:r>
              <a:rPr lang="it-IT" sz="2400" b="1" i="1" dirty="0" err="1"/>
              <a:t>Inline</a:t>
            </a:r>
            <a:r>
              <a:rPr lang="it-IT" sz="2400" dirty="0"/>
              <a:t> : l’elemento viene renderizzato accanto a quello precedente. (</a:t>
            </a:r>
            <a:r>
              <a:rPr lang="it-IT" sz="2400" dirty="0" err="1"/>
              <a:t>input,select,spam,label</a:t>
            </a:r>
            <a:r>
              <a:rPr lang="it-IT" sz="2400" dirty="0"/>
              <a:t> default), non supporta la “</a:t>
            </a:r>
            <a:r>
              <a:rPr lang="it-IT" sz="2400" dirty="0" err="1"/>
              <a:t>height</a:t>
            </a:r>
            <a:r>
              <a:rPr lang="it-IT" sz="2400" dirty="0"/>
              <a:t>” e “</a:t>
            </a:r>
            <a:r>
              <a:rPr lang="it-IT" sz="2400" dirty="0" err="1"/>
              <a:t>width</a:t>
            </a:r>
            <a:r>
              <a:rPr lang="it-IT" sz="2400" dirty="0"/>
              <a:t>”, è possibile definire l’altezza dell’elemento tramite la proprietà “line-</a:t>
            </a:r>
            <a:r>
              <a:rPr lang="it-IT" sz="2400" dirty="0" err="1"/>
              <a:t>height</a:t>
            </a:r>
            <a:r>
              <a:rPr lang="it-IT" sz="2400" dirty="0"/>
              <a:t>”</a:t>
            </a:r>
          </a:p>
          <a:p>
            <a:endParaRPr lang="it-IT"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887" y="4983882"/>
            <a:ext cx="5575361" cy="12221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34358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5"/>
          <p:cNvSpPr txBox="1">
            <a:spLocks/>
          </p:cNvSpPr>
          <p:nvPr/>
        </p:nvSpPr>
        <p:spPr bwMode="auto">
          <a:xfrm>
            <a:off x="388938" y="102408"/>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Altri tipi di registrazione</a:t>
            </a:r>
          </a:p>
        </p:txBody>
      </p:sp>
      <p:sp>
        <p:nvSpPr>
          <p:cNvPr id="6" name="Segnaposto contenuto 2"/>
          <p:cNvSpPr txBox="1">
            <a:spLocks/>
          </p:cNvSpPr>
          <p:nvPr/>
        </p:nvSpPr>
        <p:spPr>
          <a:xfrm>
            <a:off x="395536" y="1340768"/>
            <a:ext cx="11431374" cy="46380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400" b="1" dirty="0" smtClean="0"/>
              <a:t>Usare</a:t>
            </a:r>
            <a:r>
              <a:rPr lang="it-IT" sz="2400" dirty="0" smtClean="0"/>
              <a:t> </a:t>
            </a:r>
            <a:r>
              <a:rPr lang="it-IT" sz="2400" b="1" i="1" dirty="0" smtClean="0"/>
              <a:t>@import</a:t>
            </a:r>
          </a:p>
          <a:p>
            <a:pPr marL="0" indent="0">
              <a:buFont typeface="Arial" panose="020B0604020202020204" pitchFamily="34" charset="0"/>
              <a:buNone/>
            </a:pPr>
            <a:r>
              <a:rPr lang="it-IT" sz="2400" dirty="0" smtClean="0"/>
              <a:t>Un altro modo per caricare CSS esterni è usare la direttiva </a:t>
            </a:r>
            <a:r>
              <a:rPr lang="it-IT" sz="2400" b="1" dirty="0" smtClean="0"/>
              <a:t>@import</a:t>
            </a:r>
            <a:r>
              <a:rPr lang="it-IT" sz="2400" dirty="0" smtClean="0"/>
              <a:t> all'interno dell'elemento </a:t>
            </a:r>
            <a:r>
              <a:rPr lang="it-IT" sz="2400" b="1" dirty="0" smtClean="0"/>
              <a:t>&lt;style&gt;</a:t>
            </a:r>
            <a:r>
              <a:rPr lang="it-IT" sz="2400" dirty="0" smtClean="0"/>
              <a:t>:</a:t>
            </a:r>
          </a:p>
          <a:p>
            <a:pPr marL="0" indent="0">
              <a:buFont typeface="Arial" panose="020B0604020202020204" pitchFamily="34" charset="0"/>
              <a:buNone/>
            </a:pPr>
            <a:endParaRPr lang="it-IT" sz="2400" dirty="0" smtClean="0"/>
          </a:p>
          <a:p>
            <a:pPr marL="0" indent="0">
              <a:buFont typeface="Arial" panose="020B0604020202020204" pitchFamily="34" charset="0"/>
              <a:buNone/>
            </a:pPr>
            <a:endParaRPr lang="it-IT" sz="2400" dirty="0" smtClean="0"/>
          </a:p>
          <a:p>
            <a:pPr marL="0" indent="0">
              <a:buFont typeface="Arial" panose="020B0604020202020204" pitchFamily="34" charset="0"/>
              <a:buNone/>
            </a:pPr>
            <a:endParaRPr lang="it-IT" sz="2400" dirty="0" smtClean="0"/>
          </a:p>
          <a:p>
            <a:pPr marL="0" indent="0">
              <a:buFont typeface="Arial" panose="020B0604020202020204" pitchFamily="34" charset="0"/>
              <a:buNone/>
            </a:pPr>
            <a:r>
              <a:rPr lang="it-IT" sz="2400" dirty="0" smtClean="0"/>
              <a:t>Il </a:t>
            </a:r>
            <a:r>
              <a:rPr lang="it-IT" sz="2400" b="1" dirty="0" smtClean="0"/>
              <a:t>CSS</a:t>
            </a:r>
            <a:r>
              <a:rPr lang="it-IT" sz="2400" dirty="0" smtClean="0"/>
              <a:t> va collegato definendo un URL assoluto o relativo da racchiudere tra parentesi tonde e che la dichiarazione deve chiudersi con un punto e virgola.</a:t>
            </a:r>
            <a:endParaRPr lang="it-IT" sz="2400" b="1" dirty="0" smtClean="0"/>
          </a:p>
          <a:p>
            <a:pPr marL="0" indent="0">
              <a:buFont typeface="Arial" panose="020B0604020202020204" pitchFamily="34" charset="0"/>
              <a:buNone/>
            </a:pPr>
            <a:r>
              <a:rPr lang="it-IT" sz="2400" b="1" dirty="0" smtClean="0"/>
              <a:t>Questo è metodo è ormai in disuso, veniva utilizzato per migliorare i tempi di caricamento su ie8.</a:t>
            </a:r>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852936"/>
            <a:ext cx="7776864" cy="8640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64291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99973" y="188640"/>
            <a:ext cx="8229600" cy="936104"/>
          </a:xfrm>
        </p:spPr>
        <p:txBody>
          <a:bodyPr>
            <a:normAutofit/>
          </a:bodyPr>
          <a:lstStyle/>
          <a:p>
            <a:pPr algn="ctr"/>
            <a:r>
              <a:rPr lang="it-IT" sz="4500" b="1" dirty="0"/>
              <a:t>Display</a:t>
            </a:r>
            <a:r>
              <a:rPr lang="it-IT" sz="4500" dirty="0"/>
              <a:t> 2/2</a:t>
            </a:r>
          </a:p>
        </p:txBody>
      </p:sp>
      <p:sp>
        <p:nvSpPr>
          <p:cNvPr id="3" name="Segnaposto contenuto 2"/>
          <p:cNvSpPr>
            <a:spLocks noGrp="1"/>
          </p:cNvSpPr>
          <p:nvPr>
            <p:ph idx="1"/>
          </p:nvPr>
        </p:nvSpPr>
        <p:spPr>
          <a:xfrm>
            <a:off x="643467" y="1490132"/>
            <a:ext cx="10205061" cy="5179227"/>
          </a:xfrm>
        </p:spPr>
        <p:txBody>
          <a:bodyPr/>
          <a:lstStyle/>
          <a:p>
            <a:r>
              <a:rPr lang="it-IT" sz="2300" b="1" i="1" dirty="0" err="1"/>
              <a:t>Block</a:t>
            </a:r>
            <a:r>
              <a:rPr lang="it-IT" sz="2300" i="1" dirty="0"/>
              <a:t> </a:t>
            </a:r>
            <a:r>
              <a:rPr lang="it-IT" sz="2300" dirty="0"/>
              <a:t>: l’elemento viene renderizzato come un blocco unico e non accetta altri elementi, né a destra né a sinistra. Non permette, di fatto, di avere elementi uno accanto all’altro (</a:t>
            </a:r>
            <a:r>
              <a:rPr lang="it-IT" sz="2300" dirty="0" err="1"/>
              <a:t>div,p,ul,ol,li</a:t>
            </a:r>
            <a:r>
              <a:rPr lang="it-IT" sz="2300" dirty="0"/>
              <a:t>)</a:t>
            </a:r>
            <a:br>
              <a:rPr lang="it-IT" sz="2300" dirty="0"/>
            </a:br>
            <a:endParaRPr lang="it-IT" sz="2300" dirty="0"/>
          </a:p>
          <a:p>
            <a:endParaRPr lang="it-IT" sz="2300" dirty="0"/>
          </a:p>
          <a:p>
            <a:pPr marL="0" indent="0">
              <a:buNone/>
            </a:pPr>
            <a:endParaRPr lang="it-IT" sz="2300" dirty="0"/>
          </a:p>
          <a:p>
            <a:r>
              <a:rPr lang="it-IT" sz="2300" b="1" i="1" dirty="0" err="1"/>
              <a:t>Inline-block</a:t>
            </a:r>
            <a:r>
              <a:rPr lang="it-IT" sz="2300" dirty="0"/>
              <a:t> : l’elemento viene mostrato di seguito all’elemento precedente (proprietà  </a:t>
            </a:r>
            <a:r>
              <a:rPr lang="it-IT" sz="2300" dirty="0" err="1"/>
              <a:t>inline</a:t>
            </a:r>
            <a:r>
              <a:rPr lang="it-IT" sz="2300" dirty="0"/>
              <a:t>) ma non può suddividersi in blocchi orizzontali (proprietà </a:t>
            </a:r>
            <a:r>
              <a:rPr lang="it-IT" sz="2300" dirty="0" err="1"/>
              <a:t>block</a:t>
            </a:r>
            <a:r>
              <a:rPr lang="it-IT" sz="2300" dirty="0"/>
              <a:t>). Supporta sia “</a:t>
            </a:r>
            <a:r>
              <a:rPr lang="it-IT" sz="2300" dirty="0" err="1"/>
              <a:t>height</a:t>
            </a:r>
            <a:r>
              <a:rPr lang="it-IT" sz="2300" dirty="0"/>
              <a:t>” e “</a:t>
            </a:r>
            <a:r>
              <a:rPr lang="it-IT" sz="2300" dirty="0" err="1"/>
              <a:t>width</a:t>
            </a:r>
            <a:r>
              <a:rPr lang="it-IT" sz="2300" dirty="0"/>
              <a:t>”.</a:t>
            </a:r>
          </a:p>
          <a:p>
            <a:endParaRPr lang="it-IT" sz="2300" dirty="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467" y="2604434"/>
            <a:ext cx="8024106" cy="10132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468" y="5129154"/>
            <a:ext cx="10075332" cy="8892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6698475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23392" y="1761067"/>
            <a:ext cx="10849205" cy="3540140"/>
          </a:xfrm>
        </p:spPr>
        <p:txBody>
          <a:bodyPr>
            <a:normAutofit/>
          </a:bodyPr>
          <a:lstStyle/>
          <a:p>
            <a:pPr marL="0" indent="0">
              <a:buNone/>
            </a:pPr>
            <a:r>
              <a:rPr lang="it-IT" sz="2400" i="1" dirty="0" smtClean="0"/>
              <a:t>Il </a:t>
            </a:r>
            <a:r>
              <a:rPr lang="it-IT" sz="2400" b="1" i="1" dirty="0" smtClean="0"/>
              <a:t>“normale flusso” </a:t>
            </a:r>
            <a:r>
              <a:rPr lang="it-IT" sz="2400" i="1" dirty="0" smtClean="0"/>
              <a:t>non consente la realizzazione di layout elaborati, poiché la sola disposizione possibile per i blocchi è la successione verticale degli stessi.</a:t>
            </a:r>
            <a:endParaRPr lang="it-IT" sz="2400" dirty="0"/>
          </a:p>
          <a:p>
            <a:r>
              <a:rPr lang="it-IT" sz="2400" b="1" i="1" dirty="0" smtClean="0"/>
              <a:t>Position</a:t>
            </a:r>
            <a:r>
              <a:rPr lang="it-IT" sz="2400" dirty="0" smtClean="0"/>
              <a:t>: </a:t>
            </a:r>
          </a:p>
          <a:p>
            <a:pPr>
              <a:buFontTx/>
              <a:buChar char="-"/>
            </a:pPr>
            <a:r>
              <a:rPr lang="it-IT" sz="2400" dirty="0" err="1" smtClean="0"/>
              <a:t>Static</a:t>
            </a:r>
            <a:r>
              <a:rPr lang="it-IT" sz="2400" dirty="0" smtClean="0"/>
              <a:t> </a:t>
            </a:r>
            <a:r>
              <a:rPr lang="it-IT" sz="2400" dirty="0"/>
              <a:t>(predefinito</a:t>
            </a:r>
            <a:r>
              <a:rPr lang="it-IT" sz="2400" dirty="0" smtClean="0"/>
              <a:t>)</a:t>
            </a:r>
          </a:p>
          <a:p>
            <a:pPr>
              <a:buFontTx/>
              <a:buChar char="-"/>
            </a:pPr>
            <a:r>
              <a:rPr lang="it-IT" sz="2400" dirty="0" smtClean="0"/>
              <a:t>Relative</a:t>
            </a:r>
          </a:p>
          <a:p>
            <a:pPr>
              <a:buFontTx/>
              <a:buChar char="-"/>
            </a:pPr>
            <a:r>
              <a:rPr lang="it-IT" sz="2400" dirty="0" smtClean="0"/>
              <a:t>Absolute</a:t>
            </a:r>
          </a:p>
          <a:p>
            <a:pPr>
              <a:buFontTx/>
              <a:buChar char="-"/>
            </a:pPr>
            <a:r>
              <a:rPr lang="it-IT" sz="2400" dirty="0" err="1" smtClean="0"/>
              <a:t>Fixed</a:t>
            </a:r>
            <a:endParaRPr lang="it-IT" sz="2400" dirty="0" smtClean="0"/>
          </a:p>
          <a:p>
            <a:endParaRPr lang="it-IT" sz="2400" dirty="0"/>
          </a:p>
        </p:txBody>
      </p:sp>
      <p:sp>
        <p:nvSpPr>
          <p:cNvPr id="6" name="Titolo 1"/>
          <p:cNvSpPr>
            <a:spLocks noGrp="1"/>
          </p:cNvSpPr>
          <p:nvPr>
            <p:ph type="title"/>
          </p:nvPr>
        </p:nvSpPr>
        <p:spPr>
          <a:xfrm>
            <a:off x="527381" y="471664"/>
            <a:ext cx="10972800" cy="836712"/>
          </a:xfrm>
        </p:spPr>
        <p:txBody>
          <a:bodyPr>
            <a:normAutofit/>
          </a:bodyPr>
          <a:lstStyle/>
          <a:p>
            <a:r>
              <a:rPr lang="it-IT" b="1" dirty="0" smtClean="0"/>
              <a:t>Il posizionamento</a:t>
            </a:r>
            <a:endParaRPr lang="it-IT" b="1" dirty="0"/>
          </a:p>
        </p:txBody>
      </p:sp>
    </p:spTree>
    <p:extLst>
      <p:ext uri="{BB962C8B-B14F-4D97-AF65-F5344CB8AC3E}">
        <p14:creationId xmlns:p14="http://schemas.microsoft.com/office/powerpoint/2010/main" val="6161970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23392" y="1617784"/>
            <a:ext cx="10849205" cy="4547519"/>
          </a:xfrm>
        </p:spPr>
        <p:txBody>
          <a:bodyPr>
            <a:normAutofit/>
          </a:bodyPr>
          <a:lstStyle/>
          <a:p>
            <a:pPr marL="0" indent="0">
              <a:buNone/>
            </a:pPr>
            <a:r>
              <a:rPr lang="it-IT" sz="2400" b="1" i="1" dirty="0" smtClean="0"/>
              <a:t>Position:</a:t>
            </a:r>
            <a:r>
              <a:rPr lang="it-IT" sz="2400" dirty="0" smtClean="0"/>
              <a:t> </a:t>
            </a:r>
            <a:r>
              <a:rPr lang="it-IT" sz="2400" b="1" i="1" dirty="0" smtClean="0"/>
              <a:t>STATIC (</a:t>
            </a:r>
            <a:r>
              <a:rPr lang="it-IT" sz="2400" b="1" i="1" dirty="0"/>
              <a:t>predefinito</a:t>
            </a:r>
            <a:r>
              <a:rPr lang="it-IT" sz="2400" b="1" i="1" dirty="0" smtClean="0"/>
              <a:t>)</a:t>
            </a:r>
          </a:p>
          <a:p>
            <a:pPr marL="0" indent="0">
              <a:buNone/>
            </a:pPr>
            <a:r>
              <a:rPr lang="it-IT" sz="2400" dirty="0" smtClean="0"/>
              <a:t>Prevede il normale comportamento dei box all’interno del flusso.</a:t>
            </a:r>
          </a:p>
          <a:p>
            <a:pPr marL="0" indent="0">
              <a:buNone/>
            </a:pPr>
            <a:endParaRPr lang="it-IT" sz="2400" dirty="0" smtClean="0"/>
          </a:p>
          <a:p>
            <a:pPr marL="0" indent="0">
              <a:buNone/>
            </a:pPr>
            <a:r>
              <a:rPr lang="it-IT" sz="2400" b="1" i="1" dirty="0" smtClean="0"/>
              <a:t>Position:</a:t>
            </a:r>
            <a:r>
              <a:rPr lang="it-IT" sz="2400" dirty="0" smtClean="0"/>
              <a:t> </a:t>
            </a:r>
            <a:r>
              <a:rPr lang="it-IT" sz="2400" b="1" i="1" dirty="0" smtClean="0"/>
              <a:t>RELATIVE</a:t>
            </a:r>
            <a:endParaRPr lang="it-IT" sz="2400" b="1" i="1" dirty="0"/>
          </a:p>
          <a:p>
            <a:pPr marL="0" indent="0">
              <a:buNone/>
            </a:pPr>
            <a:r>
              <a:rPr lang="it-IT" sz="2400" dirty="0" smtClean="0"/>
              <a:t>Attraverso tale posizionamento è possibile definire un offset (uno scostamento del box rispetto alla sua posizione originale) per la disposizione di un blocco all’interno del flusso.</a:t>
            </a:r>
            <a:endParaRPr lang="it-IT" sz="2400" dirty="0"/>
          </a:p>
          <a:p>
            <a:pPr marL="0" indent="0">
              <a:buNone/>
            </a:pPr>
            <a:endParaRPr lang="it-IT" sz="2400" dirty="0"/>
          </a:p>
        </p:txBody>
      </p:sp>
      <p:sp>
        <p:nvSpPr>
          <p:cNvPr id="5" name="Titolo 1"/>
          <p:cNvSpPr>
            <a:spLocks noGrp="1"/>
          </p:cNvSpPr>
          <p:nvPr>
            <p:ph type="title"/>
          </p:nvPr>
        </p:nvSpPr>
        <p:spPr>
          <a:xfrm>
            <a:off x="527381" y="471664"/>
            <a:ext cx="10972800" cy="836712"/>
          </a:xfrm>
        </p:spPr>
        <p:txBody>
          <a:bodyPr>
            <a:normAutofit/>
          </a:bodyPr>
          <a:lstStyle/>
          <a:p>
            <a:r>
              <a:rPr lang="it-IT" b="1" dirty="0" smtClean="0"/>
              <a:t>Il posizionamento</a:t>
            </a:r>
            <a:endParaRPr lang="it-IT" b="1" dirty="0"/>
          </a:p>
        </p:txBody>
      </p:sp>
    </p:spTree>
    <p:extLst>
      <p:ext uri="{BB962C8B-B14F-4D97-AF65-F5344CB8AC3E}">
        <p14:creationId xmlns:p14="http://schemas.microsoft.com/office/powerpoint/2010/main" val="37706215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27381" y="471664"/>
            <a:ext cx="10972800" cy="836712"/>
          </a:xfrm>
        </p:spPr>
        <p:txBody>
          <a:bodyPr>
            <a:normAutofit/>
          </a:bodyPr>
          <a:lstStyle/>
          <a:p>
            <a:r>
              <a:rPr lang="it-IT" b="1" dirty="0" smtClean="0"/>
              <a:t>Il posizionamento</a:t>
            </a:r>
            <a:endParaRPr lang="it-IT" b="1" dirty="0"/>
          </a:p>
        </p:txBody>
      </p:sp>
      <p:sp>
        <p:nvSpPr>
          <p:cNvPr id="3" name="Segnaposto contenuto 2"/>
          <p:cNvSpPr>
            <a:spLocks noGrp="1"/>
          </p:cNvSpPr>
          <p:nvPr>
            <p:ph idx="1"/>
          </p:nvPr>
        </p:nvSpPr>
        <p:spPr>
          <a:xfrm>
            <a:off x="623392" y="1808702"/>
            <a:ext cx="10849205" cy="4356601"/>
          </a:xfrm>
        </p:spPr>
        <p:txBody>
          <a:bodyPr>
            <a:normAutofit/>
          </a:bodyPr>
          <a:lstStyle/>
          <a:p>
            <a:pPr marL="0" indent="0">
              <a:buNone/>
            </a:pPr>
            <a:r>
              <a:rPr lang="it-IT" sz="2400" b="1" i="1" dirty="0"/>
              <a:t>Position:</a:t>
            </a:r>
            <a:r>
              <a:rPr lang="it-IT" sz="2400" dirty="0"/>
              <a:t> </a:t>
            </a:r>
            <a:r>
              <a:rPr lang="it-IT" sz="2400" b="1" i="1" dirty="0" smtClean="0"/>
              <a:t>ABSOLUTE</a:t>
            </a:r>
            <a:endParaRPr lang="it-IT" sz="2400" b="1" i="1" dirty="0"/>
          </a:p>
          <a:p>
            <a:pPr marL="0" indent="0">
              <a:buNone/>
            </a:pPr>
            <a:r>
              <a:rPr lang="it-IT" sz="2400" dirty="0" smtClean="0"/>
              <a:t>Un blocco posizionato in modo assoluto può essere collocato in un qualsiasi punto della pagina indipendentemente dalla presenza degli altri elementi all’interno del flusso.</a:t>
            </a:r>
          </a:p>
          <a:p>
            <a:pPr marL="0" indent="0">
              <a:buNone/>
            </a:pPr>
            <a:r>
              <a:rPr lang="it-IT" sz="2400" dirty="0" smtClean="0"/>
              <a:t>A differenza di quanto avviene con il posizionamento relativo, che non altera il normale flusso</a:t>
            </a:r>
            <a:r>
              <a:rPr lang="it-IT" sz="2400" b="1" dirty="0" smtClean="0"/>
              <a:t>, un blocco posizionato in modo assoluto è estratto dal flusso</a:t>
            </a:r>
            <a:r>
              <a:rPr lang="it-IT" sz="2400" dirty="0" smtClean="0"/>
              <a:t>, per cui gli altri elementi della pagina si distribuiscono come se il blocco non esistesse. </a:t>
            </a:r>
            <a:endParaRPr lang="it-IT" sz="2400" dirty="0"/>
          </a:p>
          <a:p>
            <a:pPr marL="0" indent="0">
              <a:buNone/>
            </a:pPr>
            <a:r>
              <a:rPr lang="it-IT" sz="2400" b="1" dirty="0" smtClean="0"/>
              <a:t>Il box di riferimento è il primo blocco progenitore posizionato in modo non statico</a:t>
            </a:r>
            <a:r>
              <a:rPr lang="it-IT" sz="2400" dirty="0" smtClean="0"/>
              <a:t>, </a:t>
            </a:r>
            <a:r>
              <a:rPr lang="it-IT" sz="2400" b="1" dirty="0" smtClean="0"/>
              <a:t>oppure il </a:t>
            </a:r>
            <a:r>
              <a:rPr lang="it-IT" sz="2400" b="1" dirty="0" err="1" smtClean="0"/>
              <a:t>tag</a:t>
            </a:r>
            <a:r>
              <a:rPr lang="it-IT" sz="2400" b="1" dirty="0" smtClean="0"/>
              <a:t> radice &lt;HTML&gt;</a:t>
            </a:r>
            <a:endParaRPr lang="it-IT" sz="2400" b="1" dirty="0"/>
          </a:p>
          <a:p>
            <a:pPr marL="0" indent="0">
              <a:buNone/>
            </a:pPr>
            <a:endParaRPr lang="it-IT" sz="2400" dirty="0"/>
          </a:p>
        </p:txBody>
      </p:sp>
    </p:spTree>
    <p:extLst>
      <p:ext uri="{BB962C8B-B14F-4D97-AF65-F5344CB8AC3E}">
        <p14:creationId xmlns:p14="http://schemas.microsoft.com/office/powerpoint/2010/main" val="213187895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23392" y="1668026"/>
            <a:ext cx="10849205" cy="4497278"/>
          </a:xfrm>
        </p:spPr>
        <p:txBody>
          <a:bodyPr>
            <a:normAutofit/>
          </a:bodyPr>
          <a:lstStyle/>
          <a:p>
            <a:pPr marL="0" indent="0">
              <a:buNone/>
            </a:pPr>
            <a:r>
              <a:rPr lang="it-IT" sz="2400" b="1" i="1" dirty="0"/>
              <a:t>Position:</a:t>
            </a:r>
            <a:r>
              <a:rPr lang="it-IT" sz="2400" dirty="0"/>
              <a:t> </a:t>
            </a:r>
            <a:r>
              <a:rPr lang="it-IT" sz="2400" b="1" i="1" dirty="0" smtClean="0"/>
              <a:t>FIXED</a:t>
            </a:r>
            <a:endParaRPr lang="it-IT" sz="2400" b="1" i="1" dirty="0"/>
          </a:p>
          <a:p>
            <a:pPr marL="0" indent="0">
              <a:buNone/>
            </a:pPr>
            <a:r>
              <a:rPr lang="it-IT" sz="2400" dirty="0" smtClean="0"/>
              <a:t>Il posizionamento fisso è del tutto simile a quello assoluto, ma con due importanti differenze</a:t>
            </a:r>
          </a:p>
          <a:p>
            <a:pPr>
              <a:buFontTx/>
              <a:buChar char="-"/>
            </a:pPr>
            <a:r>
              <a:rPr lang="it-IT" sz="2400" b="1" dirty="0" smtClean="0"/>
              <a:t>Il riferimento del posizionamento è sempre la finestra del browser</a:t>
            </a:r>
          </a:p>
          <a:p>
            <a:pPr>
              <a:buFontTx/>
              <a:buChar char="-"/>
            </a:pPr>
            <a:r>
              <a:rPr lang="it-IT" sz="2400" b="1" dirty="0" smtClean="0"/>
              <a:t>Quando la pagina scorre, i blocchi posizionati in modo fisso rimangono ancorati alla posizione iniziale</a:t>
            </a:r>
            <a:endParaRPr lang="it-IT" sz="2400" b="1" dirty="0"/>
          </a:p>
          <a:p>
            <a:pPr marL="0" indent="0">
              <a:buNone/>
            </a:pPr>
            <a:endParaRPr lang="it-IT" sz="2400" dirty="0"/>
          </a:p>
        </p:txBody>
      </p:sp>
      <p:sp>
        <p:nvSpPr>
          <p:cNvPr id="6" name="Titolo 1"/>
          <p:cNvSpPr>
            <a:spLocks noGrp="1"/>
          </p:cNvSpPr>
          <p:nvPr>
            <p:ph type="title"/>
          </p:nvPr>
        </p:nvSpPr>
        <p:spPr>
          <a:xfrm>
            <a:off x="527381" y="471664"/>
            <a:ext cx="10972800" cy="836712"/>
          </a:xfrm>
        </p:spPr>
        <p:txBody>
          <a:bodyPr>
            <a:normAutofit/>
          </a:bodyPr>
          <a:lstStyle/>
          <a:p>
            <a:r>
              <a:rPr lang="it-IT" b="1" dirty="0" smtClean="0"/>
              <a:t>Il posizionamento</a:t>
            </a:r>
            <a:endParaRPr lang="it-IT" b="1" dirty="0"/>
          </a:p>
        </p:txBody>
      </p:sp>
    </p:spTree>
    <p:extLst>
      <p:ext uri="{BB962C8B-B14F-4D97-AF65-F5344CB8AC3E}">
        <p14:creationId xmlns:p14="http://schemas.microsoft.com/office/powerpoint/2010/main" val="127289991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27381" y="401325"/>
            <a:ext cx="10972800" cy="836712"/>
          </a:xfrm>
        </p:spPr>
        <p:txBody>
          <a:bodyPr>
            <a:normAutofit/>
          </a:bodyPr>
          <a:lstStyle/>
          <a:p>
            <a:r>
              <a:rPr lang="it-IT" b="1" dirty="0" smtClean="0"/>
              <a:t>Il posizionamento</a:t>
            </a:r>
            <a:endParaRPr lang="it-IT" b="1" dirty="0"/>
          </a:p>
        </p:txBody>
      </p:sp>
      <p:sp>
        <p:nvSpPr>
          <p:cNvPr id="3" name="Segnaposto contenuto 2"/>
          <p:cNvSpPr>
            <a:spLocks noGrp="1"/>
          </p:cNvSpPr>
          <p:nvPr>
            <p:ph idx="1"/>
          </p:nvPr>
        </p:nvSpPr>
        <p:spPr>
          <a:xfrm>
            <a:off x="623392" y="1457010"/>
            <a:ext cx="10849205" cy="4708293"/>
          </a:xfrm>
        </p:spPr>
        <p:txBody>
          <a:bodyPr>
            <a:normAutofit/>
          </a:bodyPr>
          <a:lstStyle/>
          <a:p>
            <a:pPr marL="0" indent="0">
              <a:buNone/>
            </a:pPr>
            <a:r>
              <a:rPr lang="it-IT" sz="2400" b="1" i="1" dirty="0" smtClean="0"/>
              <a:t>Gestire gli “offset” dei posizionamenti</a:t>
            </a:r>
            <a:endParaRPr lang="it-IT" sz="2400" b="1" i="1" dirty="0"/>
          </a:p>
          <a:p>
            <a:pPr>
              <a:buFontTx/>
              <a:buChar char="-"/>
            </a:pPr>
            <a:r>
              <a:rPr lang="it-IT" sz="2400" dirty="0" smtClean="0"/>
              <a:t>L’offset del posizionamento relativo, assoluto e fisso, sono regolati mediante la proprietà top, right, bottom e </a:t>
            </a:r>
            <a:r>
              <a:rPr lang="it-IT" sz="2400" dirty="0" err="1" smtClean="0"/>
              <a:t>left</a:t>
            </a:r>
            <a:endParaRPr lang="it-IT" sz="2400" dirty="0"/>
          </a:p>
          <a:p>
            <a:pPr>
              <a:buFontTx/>
              <a:buChar char="-"/>
            </a:pPr>
            <a:r>
              <a:rPr lang="it-IT" sz="2400" dirty="0" smtClean="0"/>
              <a:t>I valori ammessi da queste proprietà sono sia dimensioni (</a:t>
            </a:r>
            <a:r>
              <a:rPr lang="it-IT" sz="2400" dirty="0" err="1" smtClean="0"/>
              <a:t>em</a:t>
            </a:r>
            <a:r>
              <a:rPr lang="it-IT" sz="2400" dirty="0" smtClean="0"/>
              <a:t>, </a:t>
            </a:r>
            <a:r>
              <a:rPr lang="it-IT" sz="2400" dirty="0" err="1" smtClean="0"/>
              <a:t>px</a:t>
            </a:r>
            <a:r>
              <a:rPr lang="it-IT" sz="2400" dirty="0" smtClean="0"/>
              <a:t>, %), i valori possono essere sia positivi sia negativi</a:t>
            </a:r>
          </a:p>
          <a:p>
            <a:pPr>
              <a:buFontTx/>
              <a:buChar char="-"/>
            </a:pPr>
            <a:r>
              <a:rPr lang="it-IT" sz="2400" dirty="0" smtClean="0"/>
              <a:t>Il valore assegnato a TOP indica di quanto il blocco deve essere spostato a partire dall’alto (ovverosia verso il basso)</a:t>
            </a:r>
          </a:p>
          <a:p>
            <a:pPr>
              <a:buFontTx/>
              <a:buChar char="-"/>
            </a:pPr>
            <a:r>
              <a:rPr lang="it-IT" sz="2400" dirty="0" smtClean="0"/>
              <a:t>Il valore assegnato a LEFT indica di quanto il blocco deve essere spostato a partire da sinistra (ovverosia verso destra)</a:t>
            </a:r>
          </a:p>
          <a:p>
            <a:pPr>
              <a:buFontTx/>
              <a:buChar char="-"/>
            </a:pPr>
            <a:r>
              <a:rPr lang="it-IT" sz="2400" dirty="0" smtClean="0"/>
              <a:t>Analogo è il comportamento delle proprietà BOTTOM e RIGHT.</a:t>
            </a:r>
            <a:endParaRPr lang="it-IT" sz="2400" dirty="0"/>
          </a:p>
          <a:p>
            <a:pPr marL="0" indent="0">
              <a:buNone/>
            </a:pPr>
            <a:endParaRPr lang="it-IT" sz="2400" dirty="0"/>
          </a:p>
        </p:txBody>
      </p:sp>
    </p:spTree>
    <p:extLst>
      <p:ext uri="{BB962C8B-B14F-4D97-AF65-F5344CB8AC3E}">
        <p14:creationId xmlns:p14="http://schemas.microsoft.com/office/powerpoint/2010/main" val="187448579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15024" y="470713"/>
            <a:ext cx="10972800" cy="836712"/>
          </a:xfrm>
        </p:spPr>
        <p:txBody>
          <a:bodyPr>
            <a:normAutofit/>
          </a:bodyPr>
          <a:lstStyle/>
          <a:p>
            <a:r>
              <a:rPr lang="it-IT" b="1" dirty="0" smtClean="0"/>
              <a:t>Il posizionamento</a:t>
            </a:r>
            <a:endParaRPr lang="it-IT" b="1" dirty="0"/>
          </a:p>
        </p:txBody>
      </p:sp>
      <p:sp>
        <p:nvSpPr>
          <p:cNvPr id="3" name="Segnaposto contenuto 2"/>
          <p:cNvSpPr>
            <a:spLocks noGrp="1"/>
          </p:cNvSpPr>
          <p:nvPr>
            <p:ph idx="1"/>
          </p:nvPr>
        </p:nvSpPr>
        <p:spPr>
          <a:xfrm>
            <a:off x="335360" y="1533459"/>
            <a:ext cx="11521280" cy="1117941"/>
          </a:xfrm>
        </p:spPr>
        <p:txBody>
          <a:bodyPr>
            <a:normAutofit/>
          </a:bodyPr>
          <a:lstStyle/>
          <a:p>
            <a:r>
              <a:rPr lang="it-IT" sz="2400" b="1" i="1" dirty="0" err="1"/>
              <a:t>Z-index</a:t>
            </a:r>
            <a:r>
              <a:rPr lang="it-IT" sz="2400" dirty="0"/>
              <a:t>: gestisce l’indice dell’elemento sull’ipotetico piano </a:t>
            </a:r>
            <a:r>
              <a:rPr lang="it-IT" sz="2400" dirty="0" err="1"/>
              <a:t>z</a:t>
            </a:r>
            <a:r>
              <a:rPr lang="it-IT" sz="2400" dirty="0"/>
              <a:t>, aiutandoci a gestire elementi in primo piano e in secondo piano</a:t>
            </a:r>
            <a:r>
              <a:rPr lang="it-IT" sz="2400" dirty="0" smtClean="0"/>
              <a:t>.</a:t>
            </a:r>
            <a:endParaRPr lang="it-IT" sz="2400" dirty="0"/>
          </a:p>
        </p:txBody>
      </p:sp>
      <p:pic>
        <p:nvPicPr>
          <p:cNvPr id="4" name="Immagine 3" descr="zinde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5627" y="2348880"/>
            <a:ext cx="7454671" cy="3855864"/>
          </a:xfrm>
          <a:prstGeom prst="rect">
            <a:avLst/>
          </a:prstGeom>
        </p:spPr>
      </p:pic>
    </p:spTree>
    <p:extLst>
      <p:ext uri="{BB962C8B-B14F-4D97-AF65-F5344CB8AC3E}">
        <p14:creationId xmlns:p14="http://schemas.microsoft.com/office/powerpoint/2010/main" val="166365109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91544" y="305182"/>
            <a:ext cx="8229600" cy="891571"/>
          </a:xfrm>
        </p:spPr>
        <p:txBody>
          <a:bodyPr>
            <a:normAutofit/>
          </a:bodyPr>
          <a:lstStyle/>
          <a:p>
            <a:pPr algn="ctr"/>
            <a:r>
              <a:rPr lang="it-IT" sz="4500" b="1" dirty="0"/>
              <a:t>Cursore 1/2</a:t>
            </a:r>
          </a:p>
        </p:txBody>
      </p:sp>
      <p:sp>
        <p:nvSpPr>
          <p:cNvPr id="3" name="Segnaposto contenuto 2"/>
          <p:cNvSpPr>
            <a:spLocks noGrp="1"/>
          </p:cNvSpPr>
          <p:nvPr>
            <p:ph idx="1"/>
          </p:nvPr>
        </p:nvSpPr>
        <p:spPr>
          <a:xfrm>
            <a:off x="541867" y="1862666"/>
            <a:ext cx="10464800" cy="3723205"/>
          </a:xfrm>
        </p:spPr>
        <p:txBody>
          <a:bodyPr/>
          <a:lstStyle/>
          <a:p>
            <a:pPr marL="0" indent="0">
              <a:buNone/>
            </a:pPr>
            <a:r>
              <a:rPr lang="it-IT" sz="2400" dirty="0"/>
              <a:t>Uno degli aspetti, spesso trascurati, ma che in realtà risulta essere ottimale per offrire un’interfaccia gradevole all’utente, è la </a:t>
            </a:r>
            <a:r>
              <a:rPr lang="it-IT" sz="2400" b="1" i="1" dirty="0"/>
              <a:t>gestione del cursore</a:t>
            </a:r>
            <a:r>
              <a:rPr lang="it-IT" sz="2400" b="1" dirty="0"/>
              <a:t>.</a:t>
            </a:r>
          </a:p>
          <a:p>
            <a:pPr marL="0" indent="0">
              <a:buNone/>
            </a:pPr>
            <a:r>
              <a:rPr lang="it-IT" sz="2400" dirty="0" smtClean="0"/>
              <a:t>Molte </a:t>
            </a:r>
            <a:r>
              <a:rPr lang="it-IT" sz="2400" dirty="0"/>
              <a:t>applicazioni renderizzano il cursore, come una </a:t>
            </a:r>
            <a:r>
              <a:rPr lang="it-IT" sz="2400" b="1" i="1" dirty="0"/>
              <a:t>clessidra</a:t>
            </a:r>
            <a:r>
              <a:rPr lang="it-IT" sz="2400" dirty="0"/>
              <a:t>, quando è in corso un’elaborazione oppure renderizzano il cursore, come una </a:t>
            </a:r>
            <a:r>
              <a:rPr lang="it-IT" sz="2400" b="1" i="1" dirty="0"/>
              <a:t>mano</a:t>
            </a:r>
            <a:r>
              <a:rPr lang="it-IT" sz="2400" dirty="0"/>
              <a:t>, quando si passa su un oggetto su cui si può cliccare.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5465" y="4183112"/>
            <a:ext cx="2990861" cy="17629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784479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91544" y="175002"/>
            <a:ext cx="8229600" cy="949743"/>
          </a:xfrm>
        </p:spPr>
        <p:txBody>
          <a:bodyPr>
            <a:normAutofit/>
          </a:bodyPr>
          <a:lstStyle/>
          <a:p>
            <a:pPr algn="ctr"/>
            <a:r>
              <a:rPr lang="it-IT" sz="4500" b="1" dirty="0"/>
              <a:t>Cursore 2/2</a:t>
            </a:r>
          </a:p>
        </p:txBody>
      </p:sp>
      <p:sp>
        <p:nvSpPr>
          <p:cNvPr id="3" name="Segnaposto contenuto 2"/>
          <p:cNvSpPr>
            <a:spLocks noGrp="1"/>
          </p:cNvSpPr>
          <p:nvPr>
            <p:ph idx="1"/>
          </p:nvPr>
        </p:nvSpPr>
        <p:spPr>
          <a:xfrm>
            <a:off x="711199" y="1473201"/>
            <a:ext cx="11142134" cy="4470400"/>
          </a:xfrm>
        </p:spPr>
        <p:txBody>
          <a:bodyPr>
            <a:normAutofit fontScale="92500" lnSpcReduction="10000"/>
          </a:bodyPr>
          <a:lstStyle/>
          <a:p>
            <a:pPr marL="0" indent="0">
              <a:buNone/>
            </a:pPr>
            <a:r>
              <a:rPr lang="it-IT" sz="2400" dirty="0"/>
              <a:t>Elenco valore della proprietà </a:t>
            </a:r>
            <a:r>
              <a:rPr lang="it-IT" sz="2400" b="1" i="1" dirty="0" err="1"/>
              <a:t>cursor</a:t>
            </a:r>
            <a:r>
              <a:rPr lang="it-IT" sz="2400" dirty="0"/>
              <a:t>:</a:t>
            </a:r>
          </a:p>
          <a:p>
            <a:r>
              <a:rPr lang="it-IT" sz="2400" b="1" dirty="0"/>
              <a:t>Default</a:t>
            </a:r>
            <a:r>
              <a:rPr lang="it-IT" sz="2400" dirty="0"/>
              <a:t>: mostrato come una mano su un link, linea verticale se si trova su un testo, etc..</a:t>
            </a:r>
          </a:p>
          <a:p>
            <a:r>
              <a:rPr lang="it-IT" sz="2400" b="1" dirty="0" err="1"/>
              <a:t>Crosshair</a:t>
            </a:r>
            <a:r>
              <a:rPr lang="it-IT" sz="2400" dirty="0"/>
              <a:t> : mostrato come simbolo  +</a:t>
            </a:r>
          </a:p>
          <a:p>
            <a:r>
              <a:rPr lang="it-IT" sz="2400" b="1" dirty="0" err="1"/>
              <a:t>Move</a:t>
            </a:r>
            <a:r>
              <a:rPr lang="it-IT" sz="2400" dirty="0"/>
              <a:t> : drag di un oggetto</a:t>
            </a:r>
          </a:p>
          <a:p>
            <a:r>
              <a:rPr lang="it-IT" sz="2400" b="1" dirty="0" err="1"/>
              <a:t>Pointer</a:t>
            </a:r>
            <a:r>
              <a:rPr lang="it-IT" sz="2400" dirty="0"/>
              <a:t> : mostrato  come una mano</a:t>
            </a:r>
          </a:p>
          <a:p>
            <a:r>
              <a:rPr lang="it-IT" sz="2400" b="1" dirty="0"/>
              <a:t>Text</a:t>
            </a:r>
            <a:r>
              <a:rPr lang="it-IT" sz="2400" dirty="0"/>
              <a:t> : mostrato come linea verticale</a:t>
            </a:r>
          </a:p>
          <a:p>
            <a:r>
              <a:rPr lang="it-IT" sz="2400" b="1" dirty="0" err="1"/>
              <a:t>Wait</a:t>
            </a:r>
            <a:r>
              <a:rPr lang="it-IT" sz="2400" b="1" dirty="0"/>
              <a:t> progress</a:t>
            </a:r>
            <a:r>
              <a:rPr lang="it-IT" sz="2400" dirty="0"/>
              <a:t>: modalità di attesa.</a:t>
            </a:r>
          </a:p>
          <a:p>
            <a:r>
              <a:rPr lang="it-IT" sz="2400" b="1" dirty="0" err="1"/>
              <a:t>N-resize</a:t>
            </a:r>
            <a:r>
              <a:rPr lang="it-IT" sz="2400" b="1" dirty="0"/>
              <a:t>, </a:t>
            </a:r>
            <a:r>
              <a:rPr lang="it-IT" sz="2400" b="1" dirty="0" err="1"/>
              <a:t>s-resize-w-resize</a:t>
            </a:r>
            <a:r>
              <a:rPr lang="it-IT" sz="2400" b="1" dirty="0"/>
              <a:t>, e-</a:t>
            </a:r>
            <a:r>
              <a:rPr lang="it-IT" sz="2400" b="1" dirty="0" err="1"/>
              <a:t>resize</a:t>
            </a:r>
            <a:r>
              <a:rPr lang="it-IT" sz="2400" dirty="0"/>
              <a:t> : come quando si ridimensiona un oggetto in altezza o in larghezza</a:t>
            </a:r>
          </a:p>
          <a:p>
            <a:r>
              <a:rPr lang="it-IT" sz="2400" b="1" dirty="0"/>
              <a:t>Ne-</a:t>
            </a:r>
            <a:r>
              <a:rPr lang="it-IT" sz="2400" b="1" dirty="0" err="1"/>
              <a:t>resize</a:t>
            </a:r>
            <a:r>
              <a:rPr lang="it-IT" sz="2400" b="1" dirty="0"/>
              <a:t>, </a:t>
            </a:r>
            <a:r>
              <a:rPr lang="it-IT" sz="2400" b="1" dirty="0" err="1"/>
              <a:t>nw-resize</a:t>
            </a:r>
            <a:r>
              <a:rPr lang="it-IT" sz="2400" b="1" dirty="0"/>
              <a:t>, se-</a:t>
            </a:r>
            <a:r>
              <a:rPr lang="it-IT" sz="2400" b="1" dirty="0" err="1"/>
              <a:t>resize</a:t>
            </a:r>
            <a:r>
              <a:rPr lang="it-IT" sz="2400" b="1" dirty="0"/>
              <a:t>, </a:t>
            </a:r>
            <a:r>
              <a:rPr lang="it-IT" sz="2400" b="1" dirty="0" err="1"/>
              <a:t>sw-resize</a:t>
            </a:r>
            <a:r>
              <a:rPr lang="it-IT" sz="2400" dirty="0"/>
              <a:t>:  come quando si ridimensiona un oggetto contemporaneamente in altezza o larghezza.</a:t>
            </a:r>
          </a:p>
        </p:txBody>
      </p:sp>
    </p:spTree>
    <p:extLst>
      <p:ext uri="{BB962C8B-B14F-4D97-AF65-F5344CB8AC3E}">
        <p14:creationId xmlns:p14="http://schemas.microsoft.com/office/powerpoint/2010/main" val="57677811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5"/>
          <p:cNvSpPr txBox="1">
            <a:spLocks/>
          </p:cNvSpPr>
          <p:nvPr/>
        </p:nvSpPr>
        <p:spPr bwMode="auto">
          <a:xfrm>
            <a:off x="388938" y="1045749"/>
            <a:ext cx="10663070"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Esercitazione</a:t>
            </a:r>
          </a:p>
        </p:txBody>
      </p:sp>
      <p:sp>
        <p:nvSpPr>
          <p:cNvPr id="10" name="Titolo 1"/>
          <p:cNvSpPr txBox="1">
            <a:spLocks/>
          </p:cNvSpPr>
          <p:nvPr/>
        </p:nvSpPr>
        <p:spPr>
          <a:xfrm>
            <a:off x="567980" y="3348474"/>
            <a:ext cx="10515600" cy="23474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lgn="ctr">
              <a:buFontTx/>
              <a:buChar char="-"/>
            </a:pPr>
            <a:r>
              <a:rPr lang="it-IT" dirty="0" smtClean="0"/>
              <a:t>Strutturare un layout a 2 colonne</a:t>
            </a:r>
          </a:p>
          <a:p>
            <a:pPr marL="571500" indent="-571500" algn="ctr">
              <a:buFontTx/>
              <a:buChar char="-"/>
            </a:pPr>
            <a:r>
              <a:rPr lang="it-IT" dirty="0" smtClean="0"/>
              <a:t>Strutturare un layout a 3 colonne</a:t>
            </a:r>
            <a:endParaRPr lang="it-IT" dirty="0"/>
          </a:p>
        </p:txBody>
      </p:sp>
    </p:spTree>
    <p:extLst>
      <p:ext uri="{BB962C8B-B14F-4D97-AF65-F5344CB8AC3E}">
        <p14:creationId xmlns:p14="http://schemas.microsoft.com/office/powerpoint/2010/main" val="11625018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5"/>
          <p:cNvSpPr txBox="1">
            <a:spLocks/>
          </p:cNvSpPr>
          <p:nvPr/>
        </p:nvSpPr>
        <p:spPr bwMode="auto">
          <a:xfrm>
            <a:off x="388938" y="102408"/>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Altri tipi di registrazione</a:t>
            </a:r>
          </a:p>
        </p:txBody>
      </p:sp>
      <p:sp>
        <p:nvSpPr>
          <p:cNvPr id="5" name="Segnaposto contenuto 2"/>
          <p:cNvSpPr txBox="1">
            <a:spLocks/>
          </p:cNvSpPr>
          <p:nvPr/>
        </p:nvSpPr>
        <p:spPr>
          <a:xfrm>
            <a:off x="395536" y="1340768"/>
            <a:ext cx="10416490" cy="47987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400" b="1" i="1" smtClean="0"/>
              <a:t>@import </a:t>
            </a:r>
            <a:r>
              <a:rPr lang="it-IT" sz="2400" smtClean="0"/>
              <a:t>può essere utilizzato anche per caricare </a:t>
            </a:r>
            <a:r>
              <a:rPr lang="it-IT" sz="2400" dirty="0" err="1" smtClean="0"/>
              <a:t>css</a:t>
            </a:r>
            <a:r>
              <a:rPr lang="it-IT" sz="2400" dirty="0" smtClean="0"/>
              <a:t> esterni in altri documenti </a:t>
            </a:r>
            <a:r>
              <a:rPr lang="it-IT" sz="2400" dirty="0" err="1" smtClean="0"/>
              <a:t>css</a:t>
            </a:r>
            <a:endParaRPr lang="it-IT" sz="2400" dirty="0" smtClean="0"/>
          </a:p>
          <a:p>
            <a:pPr marL="0" indent="0">
              <a:buFont typeface="Arial" panose="020B0604020202020204" pitchFamily="34" charset="0"/>
              <a:buNone/>
            </a:pPr>
            <a:endParaRPr lang="it-IT" sz="2400" dirty="0" smtClean="0"/>
          </a:p>
          <a:p>
            <a:pPr marL="0" indent="0">
              <a:buFont typeface="Arial" panose="020B0604020202020204" pitchFamily="34" charset="0"/>
              <a:buNone/>
            </a:pPr>
            <a:endParaRPr lang="it-IT" sz="2400" dirty="0" smtClean="0"/>
          </a:p>
          <a:p>
            <a:pPr marL="0" indent="0">
              <a:buFont typeface="Arial" panose="020B0604020202020204" pitchFamily="34" charset="0"/>
              <a:buNone/>
            </a:pPr>
            <a:endParaRPr lang="it-IT" sz="2400" dirty="0" smtClean="0"/>
          </a:p>
          <a:p>
            <a:pPr marL="0" indent="0">
              <a:buFont typeface="Arial" panose="020B0604020202020204" pitchFamily="34" charset="0"/>
              <a:buNone/>
            </a:pPr>
            <a:endParaRPr lang="it-IT" sz="2400" dirty="0" smtClean="0"/>
          </a:p>
          <a:p>
            <a:pPr marL="0" indent="0">
              <a:buFont typeface="Arial" panose="020B0604020202020204" pitchFamily="34" charset="0"/>
              <a:buNone/>
            </a:pPr>
            <a:endParaRPr lang="it-IT" sz="2400" dirty="0" smtClean="0"/>
          </a:p>
          <a:p>
            <a:pPr marL="0" indent="0">
              <a:buFont typeface="Arial" panose="020B0604020202020204" pitchFamily="34" charset="0"/>
              <a:buNone/>
            </a:pPr>
            <a:endParaRPr lang="it-IT" sz="2400" dirty="0" smtClean="0"/>
          </a:p>
          <a:p>
            <a:pPr marL="0" indent="0">
              <a:buFont typeface="Arial" panose="020B0604020202020204" pitchFamily="34" charset="0"/>
              <a:buNone/>
            </a:pPr>
            <a:endParaRPr lang="it-IT" sz="2400" dirty="0" smtClean="0"/>
          </a:p>
          <a:p>
            <a:pPr marL="0" indent="0">
              <a:buFont typeface="Arial" panose="020B0604020202020204" pitchFamily="34" charset="0"/>
              <a:buNone/>
            </a:pPr>
            <a:r>
              <a:rPr lang="it-IT" sz="2400" dirty="0" smtClean="0"/>
              <a:t>Può essere utile ad esempio per importare un nuovo CSS nel progetto senza andare a inserire un nuovo link nell’HTML</a:t>
            </a:r>
          </a:p>
        </p:txBody>
      </p:sp>
      <p:pic>
        <p:nvPicPr>
          <p:cNvPr id="8" name="Immagine 7" descr="Schermata 2014-12-05 alle 16.49.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2276872"/>
            <a:ext cx="8077200" cy="2832100"/>
          </a:xfrm>
          <a:prstGeom prst="rect">
            <a:avLst/>
          </a:prstGeom>
        </p:spPr>
      </p:pic>
      <p:sp>
        <p:nvSpPr>
          <p:cNvPr id="10" name="Rettangolo 9"/>
          <p:cNvSpPr/>
          <p:nvPr/>
        </p:nvSpPr>
        <p:spPr>
          <a:xfrm>
            <a:off x="467544" y="2204864"/>
            <a:ext cx="7992888" cy="936104"/>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17890420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it-IT" dirty="0" smtClean="0"/>
              <a:t>Esercitazione 1</a:t>
            </a:r>
            <a:endParaRPr lang="it-IT" dirty="0"/>
          </a:p>
        </p:txBody>
      </p:sp>
      <p:sp>
        <p:nvSpPr>
          <p:cNvPr id="3" name="Segnaposto data 2"/>
          <p:cNvSpPr>
            <a:spLocks noGrp="1"/>
          </p:cNvSpPr>
          <p:nvPr>
            <p:ph type="dt" sz="half" idx="10"/>
          </p:nvPr>
        </p:nvSpPr>
        <p:spPr/>
        <p:txBody>
          <a:bodyPr/>
          <a:lstStyle/>
          <a:p>
            <a:fld id="{5AA0C4B8-8264-4B64-A311-27718BFBF475}" type="datetime1">
              <a:rPr lang="it-IT" smtClean="0"/>
              <a:t>05/10/16</a:t>
            </a:fld>
            <a:endParaRPr lang="it-IT"/>
          </a:p>
        </p:txBody>
      </p:sp>
      <p:sp>
        <p:nvSpPr>
          <p:cNvPr id="4" name="Segnaposto piè di pagina 3"/>
          <p:cNvSpPr>
            <a:spLocks noGrp="1"/>
          </p:cNvSpPr>
          <p:nvPr>
            <p:ph type="ftr" sz="quarter" idx="11"/>
          </p:nvPr>
        </p:nvSpPr>
        <p:spPr/>
        <p:txBody>
          <a:bodyPr/>
          <a:lstStyle/>
          <a:p>
            <a:r>
              <a:rPr lang="it-IT" dirty="0" smtClean="0"/>
              <a:t>HTML 5 - Carmine Alfano</a:t>
            </a:r>
            <a:endParaRPr lang="it-IT" dirty="0"/>
          </a:p>
        </p:txBody>
      </p:sp>
      <p:sp>
        <p:nvSpPr>
          <p:cNvPr id="5" name="Segnaposto numero diapositiva 4"/>
          <p:cNvSpPr>
            <a:spLocks noGrp="1"/>
          </p:cNvSpPr>
          <p:nvPr>
            <p:ph type="sldNum" sz="quarter" idx="12"/>
          </p:nvPr>
        </p:nvSpPr>
        <p:spPr/>
        <p:txBody>
          <a:bodyPr/>
          <a:lstStyle/>
          <a:p>
            <a:fld id="{ED685814-449E-4259-B16B-259B0D0171BA}" type="slidenum">
              <a:rPr lang="it-IT" smtClean="0"/>
              <a:t>130</a:t>
            </a:fld>
            <a:endParaRPr lang="it-IT"/>
          </a:p>
        </p:txBody>
      </p:sp>
      <p:pic>
        <p:nvPicPr>
          <p:cNvPr id="7" name="Immagine 6"/>
          <p:cNvPicPr>
            <a:picLocks noChangeAspect="1"/>
          </p:cNvPicPr>
          <p:nvPr/>
        </p:nvPicPr>
        <p:blipFill rotWithShape="1">
          <a:blip r:embed="rId2">
            <a:extLst>
              <a:ext uri="{28A0092B-C50C-407E-A947-70E740481C1C}">
                <a14:useLocalDpi xmlns:a14="http://schemas.microsoft.com/office/drawing/2010/main" val="0"/>
              </a:ext>
            </a:extLst>
          </a:blip>
          <a:srcRect t="14231"/>
          <a:stretch/>
        </p:blipFill>
        <p:spPr>
          <a:xfrm>
            <a:off x="706059" y="1921828"/>
            <a:ext cx="10229416" cy="3926563"/>
          </a:xfrm>
          <a:prstGeom prst="rect">
            <a:avLst/>
          </a:prstGeom>
        </p:spPr>
      </p:pic>
    </p:spTree>
    <p:extLst>
      <p:ext uri="{BB962C8B-B14F-4D97-AF65-F5344CB8AC3E}">
        <p14:creationId xmlns:p14="http://schemas.microsoft.com/office/powerpoint/2010/main" val="24404246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it-IT" dirty="0" smtClean="0"/>
              <a:t>Esercitazione 2</a:t>
            </a:r>
            <a:endParaRPr lang="it-IT" dirty="0"/>
          </a:p>
        </p:txBody>
      </p:sp>
      <p:sp>
        <p:nvSpPr>
          <p:cNvPr id="3" name="Segnaposto data 2"/>
          <p:cNvSpPr>
            <a:spLocks noGrp="1"/>
          </p:cNvSpPr>
          <p:nvPr>
            <p:ph type="dt" sz="half" idx="10"/>
          </p:nvPr>
        </p:nvSpPr>
        <p:spPr/>
        <p:txBody>
          <a:bodyPr/>
          <a:lstStyle/>
          <a:p>
            <a:fld id="{5AA0C4B8-8264-4B64-A311-27718BFBF475}" type="datetime1">
              <a:rPr lang="it-IT" smtClean="0"/>
              <a:t>05/10/16</a:t>
            </a:fld>
            <a:endParaRPr lang="it-IT"/>
          </a:p>
        </p:txBody>
      </p:sp>
      <p:sp>
        <p:nvSpPr>
          <p:cNvPr id="4" name="Segnaposto piè di pagina 3"/>
          <p:cNvSpPr>
            <a:spLocks noGrp="1"/>
          </p:cNvSpPr>
          <p:nvPr>
            <p:ph type="ftr" sz="quarter" idx="11"/>
          </p:nvPr>
        </p:nvSpPr>
        <p:spPr/>
        <p:txBody>
          <a:bodyPr/>
          <a:lstStyle/>
          <a:p>
            <a:r>
              <a:rPr lang="it-IT" dirty="0" smtClean="0"/>
              <a:t>HTML 5 - Carmine Alfano</a:t>
            </a:r>
            <a:endParaRPr lang="it-IT" dirty="0"/>
          </a:p>
        </p:txBody>
      </p:sp>
      <p:sp>
        <p:nvSpPr>
          <p:cNvPr id="5" name="Segnaposto numero diapositiva 4"/>
          <p:cNvSpPr>
            <a:spLocks noGrp="1"/>
          </p:cNvSpPr>
          <p:nvPr>
            <p:ph type="sldNum" sz="quarter" idx="12"/>
          </p:nvPr>
        </p:nvSpPr>
        <p:spPr/>
        <p:txBody>
          <a:bodyPr/>
          <a:lstStyle/>
          <a:p>
            <a:fld id="{ED685814-449E-4259-B16B-259B0D0171BA}" type="slidenum">
              <a:rPr lang="it-IT" smtClean="0"/>
              <a:t>131</a:t>
            </a:fld>
            <a:endParaRPr lang="it-IT"/>
          </a:p>
        </p:txBody>
      </p:sp>
      <p:pic>
        <p:nvPicPr>
          <p:cNvPr id="8" name="Immagin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303" y="1810168"/>
            <a:ext cx="10504459" cy="3999288"/>
          </a:xfrm>
          <a:prstGeom prst="rect">
            <a:avLst/>
          </a:prstGeom>
        </p:spPr>
      </p:pic>
    </p:spTree>
    <p:extLst>
      <p:ext uri="{BB962C8B-B14F-4D97-AF65-F5344CB8AC3E}">
        <p14:creationId xmlns:p14="http://schemas.microsoft.com/office/powerpoint/2010/main" val="207535990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err="1" smtClean="0"/>
              <a:t>Flexbox</a:t>
            </a:r>
            <a:endParaRPr lang="it-IT" dirty="0"/>
          </a:p>
        </p:txBody>
      </p:sp>
      <p:sp>
        <p:nvSpPr>
          <p:cNvPr id="3" name="Sottotitolo 2"/>
          <p:cNvSpPr>
            <a:spLocks noGrp="1"/>
          </p:cNvSpPr>
          <p:nvPr>
            <p:ph type="subTitle" idx="1"/>
          </p:nvPr>
        </p:nvSpPr>
        <p:spPr/>
        <p:txBody>
          <a:bodyPr/>
          <a:lstStyle/>
          <a:p>
            <a:r>
              <a:rPr lang="it-IT" dirty="0" smtClean="0"/>
              <a:t>Carmine </a:t>
            </a:r>
            <a:r>
              <a:rPr lang="it-IT" dirty="0" err="1" smtClean="0"/>
              <a:t>alfano</a:t>
            </a:r>
            <a:endParaRPr lang="it-IT" dirty="0"/>
          </a:p>
        </p:txBody>
      </p:sp>
    </p:spTree>
    <p:extLst>
      <p:ext uri="{BB962C8B-B14F-4D97-AF65-F5344CB8AC3E}">
        <p14:creationId xmlns:p14="http://schemas.microsoft.com/office/powerpoint/2010/main" val="20112554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err="1" smtClean="0"/>
              <a:t>Flexbox</a:t>
            </a:r>
            <a:endParaRPr lang="it-IT" dirty="0"/>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741" y="2144684"/>
            <a:ext cx="4770939" cy="3724410"/>
          </a:xfrm>
          <a:prstGeom prst="rect">
            <a:avLst/>
          </a:prstGeom>
        </p:spPr>
      </p:pic>
      <p:pic>
        <p:nvPicPr>
          <p:cNvPr id="5" name="Immagine 4"/>
          <p:cNvPicPr>
            <a:picLocks noChangeAspect="1"/>
          </p:cNvPicPr>
          <p:nvPr/>
        </p:nvPicPr>
        <p:blipFill>
          <a:blip r:embed="rId4"/>
          <a:stretch>
            <a:fillRect/>
          </a:stretch>
        </p:blipFill>
        <p:spPr>
          <a:xfrm>
            <a:off x="1097280" y="3875194"/>
            <a:ext cx="4216400" cy="1993900"/>
          </a:xfrm>
          <a:prstGeom prst="rect">
            <a:avLst/>
          </a:prstGeom>
        </p:spPr>
      </p:pic>
      <p:sp>
        <p:nvSpPr>
          <p:cNvPr id="9" name="Segnaposto contenuto 1"/>
          <p:cNvSpPr txBox="1">
            <a:spLocks/>
          </p:cNvSpPr>
          <p:nvPr/>
        </p:nvSpPr>
        <p:spPr>
          <a:xfrm>
            <a:off x="1097280" y="1743637"/>
            <a:ext cx="5287461" cy="1913963"/>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rgbClr val="8A8989"/>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rgbClr val="8A8989"/>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6088" indent="-446088">
              <a:lnSpc>
                <a:spcPct val="100000"/>
              </a:lnSpc>
              <a:spcBef>
                <a:spcPts val="0"/>
              </a:spcBef>
              <a:spcAft>
                <a:spcPts val="0"/>
              </a:spcAft>
              <a:buClrTx/>
              <a:buSzTx/>
              <a:buNone/>
            </a:pPr>
            <a:r>
              <a:rPr lang="it-IT" sz="2400" b="1" dirty="0" err="1"/>
              <a:t>Flexbox</a:t>
            </a:r>
            <a:r>
              <a:rPr lang="it-IT" sz="2400" dirty="0"/>
              <a:t> è un modulo introdotto </a:t>
            </a:r>
            <a:r>
              <a:rPr lang="it-IT" sz="2400" dirty="0" smtClean="0"/>
              <a:t>nelle </a:t>
            </a:r>
          </a:p>
          <a:p>
            <a:pPr marL="446088" indent="-446088">
              <a:lnSpc>
                <a:spcPct val="100000"/>
              </a:lnSpc>
              <a:spcBef>
                <a:spcPts val="0"/>
              </a:spcBef>
              <a:spcAft>
                <a:spcPts val="0"/>
              </a:spcAft>
              <a:buClrTx/>
              <a:buSzTx/>
              <a:buNone/>
            </a:pPr>
            <a:r>
              <a:rPr lang="it-IT" sz="2400" dirty="0"/>
              <a:t>s</a:t>
            </a:r>
            <a:r>
              <a:rPr lang="it-IT" sz="2400" dirty="0" smtClean="0"/>
              <a:t>pecifiche di </a:t>
            </a:r>
            <a:r>
              <a:rPr lang="it-IT" sz="2400" dirty="0"/>
              <a:t>CSS3 </a:t>
            </a:r>
            <a:r>
              <a:rPr lang="it-IT" sz="2400" dirty="0" smtClean="0"/>
              <a:t>e nasce dall’esigenza </a:t>
            </a:r>
          </a:p>
          <a:p>
            <a:pPr marL="446088" indent="-446088">
              <a:lnSpc>
                <a:spcPct val="100000"/>
              </a:lnSpc>
              <a:spcBef>
                <a:spcPts val="0"/>
              </a:spcBef>
              <a:spcAft>
                <a:spcPts val="0"/>
              </a:spcAft>
              <a:buClrTx/>
              <a:buSzTx/>
              <a:buNone/>
            </a:pPr>
            <a:r>
              <a:rPr lang="it-IT" sz="2400" dirty="0" smtClean="0"/>
              <a:t>di dare  agli sviluppatori uno </a:t>
            </a:r>
            <a:r>
              <a:rPr lang="it-IT" sz="2400" b="1" dirty="0" smtClean="0"/>
              <a:t>strumento</a:t>
            </a:r>
          </a:p>
          <a:p>
            <a:pPr marL="446088" indent="-446088">
              <a:lnSpc>
                <a:spcPct val="100000"/>
              </a:lnSpc>
              <a:spcBef>
                <a:spcPts val="0"/>
              </a:spcBef>
              <a:spcAft>
                <a:spcPts val="0"/>
              </a:spcAft>
              <a:buClrTx/>
              <a:buSzTx/>
              <a:buNone/>
            </a:pPr>
            <a:r>
              <a:rPr lang="it-IT" sz="2400" b="1" dirty="0" smtClean="0"/>
              <a:t>esplicitamente pensato per la</a:t>
            </a:r>
          </a:p>
          <a:p>
            <a:pPr marL="446088" indent="-446088">
              <a:lnSpc>
                <a:spcPct val="100000"/>
              </a:lnSpc>
              <a:spcBef>
                <a:spcPts val="0"/>
              </a:spcBef>
              <a:spcAft>
                <a:spcPts val="0"/>
              </a:spcAft>
              <a:buClrTx/>
              <a:buSzTx/>
              <a:buNone/>
            </a:pPr>
            <a:r>
              <a:rPr lang="it-IT" sz="2400" b="1" dirty="0" smtClean="0"/>
              <a:t>strutturazione del layout</a:t>
            </a:r>
            <a:r>
              <a:rPr lang="it-IT" sz="2400" dirty="0" smtClean="0"/>
              <a:t>. </a:t>
            </a:r>
          </a:p>
        </p:txBody>
      </p:sp>
    </p:spTree>
    <p:extLst>
      <p:ext uri="{BB962C8B-B14F-4D97-AF65-F5344CB8AC3E}">
        <p14:creationId xmlns:p14="http://schemas.microsoft.com/office/powerpoint/2010/main" val="8973030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p:txBody>
          <a:bodyPr/>
          <a:lstStyle/>
          <a:p>
            <a:pPr lvl="0"/>
            <a:r>
              <a:rPr lang="it-IT" dirty="0" smtClean="0"/>
              <a:t>Nel tempo, infatti, il compito di</a:t>
            </a:r>
          </a:p>
          <a:p>
            <a:pPr lvl="0"/>
            <a:r>
              <a:rPr lang="it-IT" b="1" dirty="0" smtClean="0"/>
              <a:t>strutturare  il layout </a:t>
            </a:r>
            <a:r>
              <a:rPr lang="it-IT" dirty="0" smtClean="0"/>
              <a:t>è stato demandato</a:t>
            </a:r>
          </a:p>
          <a:p>
            <a:pPr lvl="0"/>
            <a:r>
              <a:rPr lang="it-IT" dirty="0" smtClean="0"/>
              <a:t>in modi spesso ingegnosi a proprietà e </a:t>
            </a:r>
          </a:p>
          <a:p>
            <a:pPr lvl="0"/>
            <a:r>
              <a:rPr lang="it-IT" dirty="0" smtClean="0"/>
              <a:t>funzionalità dei CSS </a:t>
            </a:r>
            <a:r>
              <a:rPr lang="it-IT" b="1" dirty="0" smtClean="0"/>
              <a:t>non progettate </a:t>
            </a:r>
          </a:p>
          <a:p>
            <a:pPr lvl="0"/>
            <a:r>
              <a:rPr lang="it-IT" b="1" dirty="0" smtClean="0"/>
              <a:t>in prima istanza per il layout:  </a:t>
            </a:r>
            <a:r>
              <a:rPr lang="it-IT" dirty="0" smtClean="0"/>
              <a:t>si pensi </a:t>
            </a:r>
          </a:p>
          <a:p>
            <a:pPr lvl="0"/>
            <a:r>
              <a:rPr lang="it-IT" dirty="0" smtClean="0"/>
              <a:t>solo ai float o al posizionamento degli elementi.</a:t>
            </a:r>
          </a:p>
          <a:p>
            <a:pPr lvl="0"/>
            <a:endParaRPr lang="it-IT" dirty="0"/>
          </a:p>
        </p:txBody>
      </p:sp>
      <p:sp>
        <p:nvSpPr>
          <p:cNvPr id="6" name="Titolo 5"/>
          <p:cNvSpPr>
            <a:spLocks noGrp="1"/>
          </p:cNvSpPr>
          <p:nvPr>
            <p:ph type="title"/>
          </p:nvPr>
        </p:nvSpPr>
        <p:spPr/>
        <p:txBody>
          <a:bodyPr/>
          <a:lstStyle/>
          <a:p>
            <a:r>
              <a:rPr lang="it-IT" dirty="0" smtClean="0"/>
              <a:t>Perché è nato </a:t>
            </a:r>
            <a:r>
              <a:rPr lang="it-IT" dirty="0" err="1" smtClean="0"/>
              <a:t>Flexbox</a:t>
            </a:r>
            <a:endParaRPr lang="it-IT"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4741" y="2144684"/>
            <a:ext cx="4770939" cy="3724410"/>
          </a:xfrm>
          <a:prstGeom prst="rect">
            <a:avLst/>
          </a:prstGeom>
        </p:spPr>
      </p:pic>
    </p:spTree>
    <p:extLst>
      <p:ext uri="{BB962C8B-B14F-4D97-AF65-F5344CB8AC3E}">
        <p14:creationId xmlns:p14="http://schemas.microsoft.com/office/powerpoint/2010/main" val="14860473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1097280" y="2144684"/>
            <a:ext cx="4009558" cy="3724410"/>
          </a:xfrm>
        </p:spPr>
        <p:txBody>
          <a:bodyPr/>
          <a:lstStyle/>
          <a:p>
            <a:pPr lvl="0"/>
            <a:r>
              <a:rPr lang="it-IT" dirty="0" smtClean="0"/>
              <a:t>Per avere un’idea di alcuni dei classici problemi in tema di layout risolti da </a:t>
            </a:r>
            <a:r>
              <a:rPr lang="it-IT" dirty="0" err="1" smtClean="0"/>
              <a:t>Flexbox</a:t>
            </a:r>
            <a:r>
              <a:rPr lang="it-IT" dirty="0" smtClean="0"/>
              <a:t> possiamo consultare il sito </a:t>
            </a:r>
          </a:p>
          <a:p>
            <a:pPr lvl="0"/>
            <a:r>
              <a:rPr lang="it-IT" dirty="0" smtClean="0">
                <a:hlinkClick r:id="rId2"/>
              </a:rPr>
              <a:t>https://philipwalton.github.io/solved-by-flexbox/</a:t>
            </a:r>
            <a:endParaRPr lang="it-IT" dirty="0" smtClean="0"/>
          </a:p>
          <a:p>
            <a:pPr lvl="0"/>
            <a:endParaRPr lang="it-IT" dirty="0" smtClean="0"/>
          </a:p>
        </p:txBody>
      </p:sp>
      <p:sp>
        <p:nvSpPr>
          <p:cNvPr id="3" name="Titolo 2"/>
          <p:cNvSpPr>
            <a:spLocks noGrp="1"/>
          </p:cNvSpPr>
          <p:nvPr>
            <p:ph type="title"/>
          </p:nvPr>
        </p:nvSpPr>
        <p:spPr/>
        <p:txBody>
          <a:bodyPr/>
          <a:lstStyle/>
          <a:p>
            <a:r>
              <a:rPr lang="it-IT" smtClean="0"/>
              <a:t>Perché è nato Flexbox</a:t>
            </a:r>
            <a:endParaRPr lang="it-IT" dirty="0"/>
          </a:p>
        </p:txBody>
      </p:sp>
      <p:pic>
        <p:nvPicPr>
          <p:cNvPr id="5" name="Immagine 4"/>
          <p:cNvPicPr>
            <a:picLocks noChangeAspect="1"/>
          </p:cNvPicPr>
          <p:nvPr/>
        </p:nvPicPr>
        <p:blipFill rotWithShape="1">
          <a:blip r:embed="rId3"/>
          <a:srcRect l="12485" t="-1" r="11046" b="22812"/>
          <a:stretch/>
        </p:blipFill>
        <p:spPr>
          <a:xfrm>
            <a:off x="5735858" y="2289834"/>
            <a:ext cx="6093832" cy="2782498"/>
          </a:xfrm>
          <a:prstGeom prst="rect">
            <a:avLst/>
          </a:prstGeom>
        </p:spPr>
      </p:pic>
    </p:spTree>
    <p:extLst>
      <p:ext uri="{BB962C8B-B14F-4D97-AF65-F5344CB8AC3E}">
        <p14:creationId xmlns:p14="http://schemas.microsoft.com/office/powerpoint/2010/main" val="16076976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1097280" y="2144684"/>
            <a:ext cx="9515302" cy="3724410"/>
          </a:xfrm>
        </p:spPr>
        <p:txBody>
          <a:bodyPr>
            <a:noAutofit/>
          </a:bodyPr>
          <a:lstStyle/>
          <a:p>
            <a:pPr marL="457200" indent="-457200">
              <a:buFont typeface="+mj-lt"/>
              <a:buAutoNum type="arabicPeriod"/>
            </a:pPr>
            <a:r>
              <a:rPr lang="it-IT" sz="2400" dirty="0"/>
              <a:t>centratura orizzontale e verticale di elementi</a:t>
            </a:r>
            <a:r>
              <a:rPr lang="it-IT" sz="2400" dirty="0" smtClean="0"/>
              <a:t>;</a:t>
            </a:r>
          </a:p>
          <a:p>
            <a:pPr marL="457200" indent="-457200">
              <a:buFont typeface="+mj-lt"/>
              <a:buAutoNum type="arabicPeriod"/>
            </a:pPr>
            <a:r>
              <a:rPr lang="it-IT" sz="2400" dirty="0" smtClean="0"/>
              <a:t>realizzazioni </a:t>
            </a:r>
            <a:r>
              <a:rPr lang="it-IT" sz="2400" dirty="0"/>
              <a:t>di menu di navigazione orizzontali basati su liste</a:t>
            </a:r>
            <a:r>
              <a:rPr lang="it-IT" sz="2400" dirty="0" smtClean="0"/>
              <a:t>;</a:t>
            </a:r>
          </a:p>
          <a:p>
            <a:pPr marL="457200" indent="-457200">
              <a:buFont typeface="+mj-lt"/>
              <a:buAutoNum type="arabicPeriod"/>
            </a:pPr>
            <a:r>
              <a:rPr lang="it-IT" sz="2400" dirty="0" smtClean="0"/>
              <a:t>allineamento </a:t>
            </a:r>
            <a:r>
              <a:rPr lang="it-IT" sz="2400" dirty="0"/>
              <a:t>con i margini automatici</a:t>
            </a:r>
            <a:r>
              <a:rPr lang="it-IT" sz="2400" dirty="0" smtClean="0"/>
              <a:t>;</a:t>
            </a:r>
          </a:p>
          <a:p>
            <a:pPr marL="457200" indent="-457200">
              <a:buFont typeface="+mj-lt"/>
              <a:buAutoNum type="arabicPeriod"/>
            </a:pPr>
            <a:r>
              <a:rPr lang="it-IT" sz="2400" dirty="0" smtClean="0"/>
              <a:t>realizzazione </a:t>
            </a:r>
            <a:r>
              <a:rPr lang="it-IT" sz="2400" dirty="0"/>
              <a:t>di colonne di altezza uguale</a:t>
            </a:r>
            <a:r>
              <a:rPr lang="it-IT" sz="2400" dirty="0" smtClean="0"/>
              <a:t>;</a:t>
            </a:r>
          </a:p>
          <a:p>
            <a:pPr marL="457200" indent="-457200">
              <a:buFont typeface="+mj-lt"/>
              <a:buAutoNum type="arabicPeriod"/>
            </a:pPr>
            <a:r>
              <a:rPr lang="it-IT" sz="2400" dirty="0" smtClean="0"/>
              <a:t>layout </a:t>
            </a:r>
            <a:r>
              <a:rPr lang="it-IT" sz="2400" dirty="0"/>
              <a:t>a griglia</a:t>
            </a:r>
            <a:r>
              <a:rPr lang="it-IT" sz="2400" dirty="0" smtClean="0"/>
              <a:t>;</a:t>
            </a:r>
          </a:p>
          <a:p>
            <a:pPr marL="457200" indent="-457200">
              <a:buFont typeface="+mj-lt"/>
              <a:buAutoNum type="arabicPeriod"/>
            </a:pPr>
            <a:r>
              <a:rPr lang="it-IT" sz="2400" dirty="0" smtClean="0"/>
              <a:t>modifica </a:t>
            </a:r>
            <a:r>
              <a:rPr lang="it-IT" sz="2400" dirty="0"/>
              <a:t>dell’ordine degli elementi rispetto a quello definito nel codice HTML</a:t>
            </a:r>
            <a:r>
              <a:rPr lang="it-IT" sz="2400" dirty="0" smtClean="0"/>
              <a:t>;</a:t>
            </a:r>
          </a:p>
          <a:p>
            <a:pPr marL="457200" indent="-457200">
              <a:buFont typeface="+mj-lt"/>
              <a:buAutoNum type="arabicPeriod"/>
            </a:pPr>
            <a:r>
              <a:rPr lang="it-IT" sz="2400" dirty="0" smtClean="0"/>
              <a:t>costruzione </a:t>
            </a:r>
            <a:r>
              <a:rPr lang="it-IT" sz="2400" dirty="0"/>
              <a:t>di layout di </a:t>
            </a:r>
            <a:r>
              <a:rPr lang="it-IT" sz="2400" dirty="0" err="1"/>
              <a:t>form;layout</a:t>
            </a:r>
            <a:r>
              <a:rPr lang="it-IT" sz="2400" dirty="0"/>
              <a:t> di applicazioni per il mobile.</a:t>
            </a:r>
            <a:endParaRPr lang="it-IT" sz="2400" dirty="0" smtClean="0"/>
          </a:p>
        </p:txBody>
      </p:sp>
      <p:sp>
        <p:nvSpPr>
          <p:cNvPr id="3" name="Titolo 2"/>
          <p:cNvSpPr>
            <a:spLocks noGrp="1"/>
          </p:cNvSpPr>
          <p:nvPr>
            <p:ph type="title"/>
          </p:nvPr>
        </p:nvSpPr>
        <p:spPr/>
        <p:txBody>
          <a:bodyPr/>
          <a:lstStyle/>
          <a:p>
            <a:r>
              <a:rPr lang="it-IT" dirty="0" smtClean="0"/>
              <a:t>Cosa possiamo fare con </a:t>
            </a:r>
            <a:r>
              <a:rPr lang="it-IT" dirty="0" err="1" smtClean="0"/>
              <a:t>Flexbox</a:t>
            </a:r>
            <a:endParaRPr lang="it-IT" dirty="0"/>
          </a:p>
        </p:txBody>
      </p:sp>
    </p:spTree>
    <p:extLst>
      <p:ext uri="{BB962C8B-B14F-4D97-AF65-F5344CB8AC3E}">
        <p14:creationId xmlns:p14="http://schemas.microsoft.com/office/powerpoint/2010/main" val="6710912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1097280" y="2144684"/>
            <a:ext cx="4009558" cy="3724410"/>
          </a:xfrm>
        </p:spPr>
        <p:txBody>
          <a:bodyPr/>
          <a:lstStyle/>
          <a:p>
            <a:pPr lvl="0"/>
            <a:r>
              <a:rPr lang="it-IT" dirty="0"/>
              <a:t>P</a:t>
            </a:r>
            <a:r>
              <a:rPr lang="it-IT" dirty="0" smtClean="0"/>
              <a:t>rima </a:t>
            </a:r>
            <a:r>
              <a:rPr lang="it-IT" dirty="0"/>
              <a:t>di iniziare a usare il </a:t>
            </a:r>
            <a:r>
              <a:rPr lang="it-IT" dirty="0" err="1"/>
              <a:t>flexbox</a:t>
            </a:r>
            <a:r>
              <a:rPr lang="it-IT" dirty="0"/>
              <a:t> è necessario comprendere alcuni concetti di base. </a:t>
            </a:r>
            <a:endParaRPr lang="it-IT" dirty="0" smtClean="0"/>
          </a:p>
          <a:p>
            <a:pPr lvl="0"/>
            <a:r>
              <a:rPr lang="it-IT" dirty="0" smtClean="0"/>
              <a:t>In </a:t>
            </a:r>
            <a:r>
              <a:rPr lang="it-IT" dirty="0"/>
              <a:t>sintesi sono rappresentati in questa immagine presa direttamente dal documento del W3C.</a:t>
            </a:r>
            <a:endParaRPr lang="it-IT" dirty="0" smtClean="0"/>
          </a:p>
        </p:txBody>
      </p:sp>
      <p:sp>
        <p:nvSpPr>
          <p:cNvPr id="3" name="Titolo 2"/>
          <p:cNvSpPr>
            <a:spLocks noGrp="1"/>
          </p:cNvSpPr>
          <p:nvPr>
            <p:ph type="title"/>
          </p:nvPr>
        </p:nvSpPr>
        <p:spPr/>
        <p:txBody>
          <a:bodyPr/>
          <a:lstStyle/>
          <a:p>
            <a:r>
              <a:rPr lang="it-IT" dirty="0" smtClean="0"/>
              <a:t>Come usare </a:t>
            </a:r>
            <a:r>
              <a:rPr lang="it-IT" dirty="0" err="1" smtClean="0"/>
              <a:t>Flexbox</a:t>
            </a:r>
            <a:endParaRPr lang="it-IT"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327" y="2023914"/>
            <a:ext cx="6023299" cy="2501201"/>
          </a:xfrm>
          <a:prstGeom prst="rect">
            <a:avLst/>
          </a:prstGeom>
        </p:spPr>
      </p:pic>
    </p:spTree>
    <p:extLst>
      <p:ext uri="{BB962C8B-B14F-4D97-AF65-F5344CB8AC3E}">
        <p14:creationId xmlns:p14="http://schemas.microsoft.com/office/powerpoint/2010/main" val="120223711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241539" y="1548865"/>
            <a:ext cx="11749177" cy="2100704"/>
          </a:xfrm>
        </p:spPr>
        <p:txBody>
          <a:bodyPr>
            <a:normAutofit/>
          </a:bodyPr>
          <a:lstStyle/>
          <a:p>
            <a:r>
              <a:rPr lang="it-IT" dirty="0"/>
              <a:t>Il sistema è fondato su due elementi costitutivi</a:t>
            </a:r>
            <a:r>
              <a:rPr lang="it-IT" dirty="0" smtClean="0"/>
              <a:t>:</a:t>
            </a:r>
          </a:p>
          <a:p>
            <a:pPr marL="457200" lvl="0" indent="-457200">
              <a:buFont typeface="+mj-lt"/>
              <a:buAutoNum type="arabicPeriod"/>
            </a:pPr>
            <a:r>
              <a:rPr lang="it-IT" dirty="0" smtClean="0"/>
              <a:t>un </a:t>
            </a:r>
            <a:r>
              <a:rPr lang="it-IT" dirty="0"/>
              <a:t>elemento contenitore (</a:t>
            </a:r>
            <a:r>
              <a:rPr lang="it-IT" dirty="0" err="1"/>
              <a:t>flex</a:t>
            </a:r>
            <a:r>
              <a:rPr lang="it-IT" dirty="0"/>
              <a:t> container): è quello che contiene i box flessibili e viene creato usando il valore </a:t>
            </a:r>
            <a:r>
              <a:rPr lang="it-IT" dirty="0" err="1"/>
              <a:t>flex</a:t>
            </a:r>
            <a:r>
              <a:rPr lang="it-IT" dirty="0"/>
              <a:t> per la proprietà display</a:t>
            </a:r>
            <a:r>
              <a:rPr lang="it-IT" dirty="0" smtClean="0"/>
              <a:t>;</a:t>
            </a:r>
          </a:p>
          <a:p>
            <a:pPr marL="457200" lvl="0" indent="-457200">
              <a:buFont typeface="+mj-lt"/>
              <a:buAutoNum type="arabicPeriod"/>
            </a:pPr>
            <a:r>
              <a:rPr lang="it-IT" dirty="0" smtClean="0"/>
              <a:t>box </a:t>
            </a:r>
            <a:r>
              <a:rPr lang="it-IT" dirty="0"/>
              <a:t>flessibili (</a:t>
            </a:r>
            <a:r>
              <a:rPr lang="it-IT" dirty="0" err="1"/>
              <a:t>flex</a:t>
            </a:r>
            <a:r>
              <a:rPr lang="it-IT" dirty="0"/>
              <a:t> </a:t>
            </a:r>
            <a:r>
              <a:rPr lang="it-IT" dirty="0" err="1"/>
              <a:t>items</a:t>
            </a:r>
            <a:r>
              <a:rPr lang="it-IT" dirty="0"/>
              <a:t>): sono gli elementi figli dell’elemento contenitore che assumono come </a:t>
            </a:r>
            <a:r>
              <a:rPr lang="it-IT" dirty="0" smtClean="0"/>
              <a:t>caratteristica la ‘flessibilità</a:t>
            </a:r>
            <a:r>
              <a:rPr lang="it-IT" dirty="0"/>
              <a:t>’; su questi box non hanno effetto le proprietà float, </a:t>
            </a:r>
            <a:r>
              <a:rPr lang="it-IT" dirty="0" err="1"/>
              <a:t>clear</a:t>
            </a:r>
            <a:r>
              <a:rPr lang="it-IT" dirty="0"/>
              <a:t> e </a:t>
            </a:r>
            <a:r>
              <a:rPr lang="it-IT" dirty="0" err="1"/>
              <a:t>vertical-align</a:t>
            </a:r>
            <a:r>
              <a:rPr lang="it-IT" dirty="0"/>
              <a:t>.</a:t>
            </a:r>
            <a:endParaRPr lang="it-IT" dirty="0" smtClean="0"/>
          </a:p>
        </p:txBody>
      </p:sp>
      <p:sp>
        <p:nvSpPr>
          <p:cNvPr id="3" name="Titolo 2"/>
          <p:cNvSpPr>
            <a:spLocks noGrp="1"/>
          </p:cNvSpPr>
          <p:nvPr>
            <p:ph type="title"/>
          </p:nvPr>
        </p:nvSpPr>
        <p:spPr/>
        <p:txBody>
          <a:bodyPr/>
          <a:lstStyle/>
          <a:p>
            <a:r>
              <a:rPr lang="it-IT" dirty="0" smtClean="0"/>
              <a:t>Come usare </a:t>
            </a:r>
            <a:r>
              <a:rPr lang="it-IT" dirty="0" err="1" smtClean="0"/>
              <a:t>Flexbox</a:t>
            </a:r>
            <a:endParaRPr lang="it-IT"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8059" y="3554083"/>
            <a:ext cx="7956370" cy="3303917"/>
          </a:xfrm>
          <a:prstGeom prst="rect">
            <a:avLst/>
          </a:prstGeom>
        </p:spPr>
      </p:pic>
    </p:spTree>
    <p:extLst>
      <p:ext uri="{BB962C8B-B14F-4D97-AF65-F5344CB8AC3E}">
        <p14:creationId xmlns:p14="http://schemas.microsoft.com/office/powerpoint/2010/main" val="164316661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1097280" y="2144684"/>
            <a:ext cx="10058400" cy="1047090"/>
          </a:xfrm>
        </p:spPr>
        <p:txBody>
          <a:bodyPr/>
          <a:lstStyle/>
          <a:p>
            <a:r>
              <a:rPr lang="it-IT" dirty="0"/>
              <a:t>Di fatto, il modello di layout del </a:t>
            </a:r>
            <a:r>
              <a:rPr lang="it-IT" dirty="0" err="1"/>
              <a:t>flexbox</a:t>
            </a:r>
            <a:r>
              <a:rPr lang="it-IT" dirty="0"/>
              <a:t> prevede in prima istanza la dichiarazione di un elemento contenitore e delle sue proprietà di base, quindi l’impostazione del comportamento dei singoli box al suo interno.</a:t>
            </a:r>
          </a:p>
        </p:txBody>
      </p:sp>
      <p:sp>
        <p:nvSpPr>
          <p:cNvPr id="3" name="Titolo 2"/>
          <p:cNvSpPr>
            <a:spLocks noGrp="1"/>
          </p:cNvSpPr>
          <p:nvPr>
            <p:ph type="title"/>
          </p:nvPr>
        </p:nvSpPr>
        <p:spPr/>
        <p:txBody>
          <a:bodyPr/>
          <a:lstStyle/>
          <a:p>
            <a:r>
              <a:rPr lang="it-IT" dirty="0"/>
              <a:t>Come usare </a:t>
            </a:r>
            <a:r>
              <a:rPr lang="it-IT" dirty="0" err="1"/>
              <a:t>Flexbox</a:t>
            </a:r>
            <a:endParaRPr lang="it-IT" dirty="0"/>
          </a:p>
        </p:txBody>
      </p:sp>
      <p:pic>
        <p:nvPicPr>
          <p:cNvPr id="4" name="Immagine 3"/>
          <p:cNvPicPr>
            <a:picLocks noChangeAspect="1"/>
          </p:cNvPicPr>
          <p:nvPr/>
        </p:nvPicPr>
        <p:blipFill>
          <a:blip r:embed="rId2"/>
          <a:stretch>
            <a:fillRect/>
          </a:stretch>
        </p:blipFill>
        <p:spPr>
          <a:xfrm>
            <a:off x="3355809" y="3623094"/>
            <a:ext cx="5268923" cy="1897811"/>
          </a:xfrm>
          <a:prstGeom prst="rect">
            <a:avLst/>
          </a:prstGeom>
        </p:spPr>
      </p:pic>
    </p:spTree>
    <p:extLst>
      <p:ext uri="{BB962C8B-B14F-4D97-AF65-F5344CB8AC3E}">
        <p14:creationId xmlns:p14="http://schemas.microsoft.com/office/powerpoint/2010/main" val="75008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5"/>
          <p:cNvSpPr txBox="1">
            <a:spLocks/>
          </p:cNvSpPr>
          <p:nvPr/>
        </p:nvSpPr>
        <p:spPr bwMode="auto">
          <a:xfrm>
            <a:off x="388938" y="102408"/>
            <a:ext cx="6796342"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Altri tipi di registrazione</a:t>
            </a:r>
          </a:p>
        </p:txBody>
      </p:sp>
      <p:sp>
        <p:nvSpPr>
          <p:cNvPr id="6" name="Segnaposto contenuto 2"/>
          <p:cNvSpPr txBox="1">
            <a:spLocks/>
          </p:cNvSpPr>
          <p:nvPr/>
        </p:nvSpPr>
        <p:spPr>
          <a:xfrm>
            <a:off x="395535" y="1340768"/>
            <a:ext cx="11220359" cy="172819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400" b="1" smtClean="0"/>
              <a:t>Fogli incorporati: </a:t>
            </a:r>
            <a:r>
              <a:rPr lang="it-IT" sz="2400" smtClean="0"/>
              <a:t>i fogli incorporati sono quelli inseriti direttamente nel documento HTML tramite l'elemento </a:t>
            </a:r>
            <a:r>
              <a:rPr lang="it-IT" sz="2400" b="1" smtClean="0"/>
              <a:t>&lt;style&gt;</a:t>
            </a:r>
            <a:r>
              <a:rPr lang="it-IT" sz="2400" smtClean="0"/>
              <a:t>. </a:t>
            </a:r>
            <a:r>
              <a:rPr lang="it-IT" sz="2400" dirty="0" smtClean="0"/>
              <a:t>Anche in questo caso la dichiarazione va posta all'interno della sezione </a:t>
            </a:r>
            <a:r>
              <a:rPr lang="it-IT" sz="2400" b="1" dirty="0" smtClean="0"/>
              <a:t>&lt;head&gt;</a:t>
            </a:r>
            <a:r>
              <a:rPr lang="it-IT" sz="2400" dirty="0" smtClean="0"/>
              <a:t>.</a:t>
            </a:r>
          </a:p>
          <a:p>
            <a:endParaRPr lang="it-IT" sz="2400" dirty="0" smtClean="0"/>
          </a:p>
          <a:p>
            <a:endParaRPr lang="it-IT" sz="2400"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76" y="3212976"/>
            <a:ext cx="7920880" cy="29885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156108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1097280" y="2144683"/>
            <a:ext cx="3768018" cy="2996659"/>
          </a:xfrm>
        </p:spPr>
        <p:txBody>
          <a:bodyPr>
            <a:normAutofit/>
          </a:bodyPr>
          <a:lstStyle/>
          <a:p>
            <a:r>
              <a:rPr lang="it-IT" dirty="0"/>
              <a:t>Le tredici proprietà che compongono il modulo possono pertanto essere suddivise in due gruppi: quelle che si applicano al contenitore e quelle che si applicano ai box flessibili</a:t>
            </a:r>
            <a:r>
              <a:rPr lang="it-IT" dirty="0" smtClean="0"/>
              <a:t>.</a:t>
            </a:r>
          </a:p>
          <a:p>
            <a:r>
              <a:rPr lang="it-IT" b="1" dirty="0" smtClean="0"/>
              <a:t>Nello schema a destra quelle che si applicano ai contenitori.</a:t>
            </a:r>
            <a:endParaRPr lang="it-IT" b="1" dirty="0"/>
          </a:p>
        </p:txBody>
      </p:sp>
      <p:sp>
        <p:nvSpPr>
          <p:cNvPr id="3" name="Titolo 2"/>
          <p:cNvSpPr>
            <a:spLocks noGrp="1"/>
          </p:cNvSpPr>
          <p:nvPr>
            <p:ph type="title"/>
          </p:nvPr>
        </p:nvSpPr>
        <p:spPr/>
        <p:txBody>
          <a:bodyPr/>
          <a:lstStyle/>
          <a:p>
            <a:r>
              <a:rPr lang="it-IT" dirty="0"/>
              <a:t>Come usare </a:t>
            </a:r>
            <a:r>
              <a:rPr lang="it-IT" dirty="0" err="1"/>
              <a:t>Flexbox</a:t>
            </a:r>
            <a:endParaRPr lang="it-IT" dirty="0"/>
          </a:p>
        </p:txBody>
      </p:sp>
      <p:graphicFrame>
        <p:nvGraphicFramePr>
          <p:cNvPr id="6" name="Tabella 5"/>
          <p:cNvGraphicFramePr>
            <a:graphicFrameLocks noGrp="1"/>
          </p:cNvGraphicFramePr>
          <p:nvPr>
            <p:extLst>
              <p:ext uri="{D42A27DB-BD31-4B8C-83A1-F6EECF244321}">
                <p14:modId xmlns:p14="http://schemas.microsoft.com/office/powerpoint/2010/main" val="453679962"/>
              </p:ext>
            </p:extLst>
          </p:nvPr>
        </p:nvGraphicFramePr>
        <p:xfrm>
          <a:off x="5766114" y="379774"/>
          <a:ext cx="6086580" cy="5635759"/>
        </p:xfrm>
        <a:graphic>
          <a:graphicData uri="http://schemas.openxmlformats.org/drawingml/2006/table">
            <a:tbl>
              <a:tblPr/>
              <a:tblGrid>
                <a:gridCol w="2028860"/>
                <a:gridCol w="2028860"/>
                <a:gridCol w="2028860"/>
              </a:tblGrid>
              <a:tr h="254509">
                <a:tc>
                  <a:txBody>
                    <a:bodyPr/>
                    <a:lstStyle/>
                    <a:p>
                      <a:pPr algn="l"/>
                      <a:r>
                        <a:rPr lang="pl-PL" sz="1600">
                          <a:effectLst/>
                        </a:rPr>
                        <a:t>Proprietà            </a:t>
                      </a:r>
                    </a:p>
                  </a:txBody>
                  <a:tcPr marL="16027" marR="16027" marT="8013" marB="8013"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AEAEA"/>
                    </a:solidFill>
                  </a:tcPr>
                </a:tc>
                <a:tc>
                  <a:txBody>
                    <a:bodyPr/>
                    <a:lstStyle/>
                    <a:p>
                      <a:pPr algn="l"/>
                      <a:r>
                        <a:rPr lang="it-IT" sz="1600">
                          <a:effectLst/>
                        </a:rPr>
                        <a:t>Valori</a:t>
                      </a:r>
                    </a:p>
                  </a:txBody>
                  <a:tcPr marL="16027" marR="16027" marT="8013" marB="8013"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AEAEA"/>
                    </a:solidFill>
                  </a:tcPr>
                </a:tc>
                <a:tc>
                  <a:txBody>
                    <a:bodyPr/>
                    <a:lstStyle/>
                    <a:p>
                      <a:pPr algn="l"/>
                      <a:r>
                        <a:rPr lang="it-IT" sz="1600">
                          <a:effectLst/>
                        </a:rPr>
                        <a:t>Descrizione</a:t>
                      </a:r>
                    </a:p>
                  </a:txBody>
                  <a:tcPr marL="16027" marR="16027" marT="8013" marB="8013"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AEAEA"/>
                    </a:solidFill>
                  </a:tcPr>
                </a:tc>
              </a:tr>
              <a:tr h="732137">
                <a:tc>
                  <a:txBody>
                    <a:bodyPr/>
                    <a:lstStyle/>
                    <a:p>
                      <a:pPr fontAlgn="t"/>
                      <a:r>
                        <a:rPr lang="it-IT" sz="1600" b="1" dirty="0">
                          <a:effectLst/>
                        </a:rPr>
                        <a:t>display: </a:t>
                      </a:r>
                      <a:r>
                        <a:rPr lang="it-IT" sz="1600" b="1" dirty="0" err="1">
                          <a:effectLst/>
                        </a:rPr>
                        <a:t>flex</a:t>
                      </a:r>
                      <a:endParaRPr lang="it-IT" sz="1600" dirty="0">
                        <a:effectLst/>
                      </a:endParaRPr>
                    </a:p>
                  </a:txBody>
                  <a:tcPr marL="16027" marR="16027" marT="8013" marB="8013">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9F9F9"/>
                    </a:solidFill>
                  </a:tcPr>
                </a:tc>
                <a:tc>
                  <a:txBody>
                    <a:bodyPr/>
                    <a:lstStyle/>
                    <a:p>
                      <a:pPr fontAlgn="t"/>
                      <a:endParaRPr lang="it-IT" sz="1600">
                        <a:effectLst/>
                      </a:endParaRPr>
                    </a:p>
                  </a:txBody>
                  <a:tcPr marL="16027" marR="16027" marT="8013" marB="8013">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9F9F9"/>
                    </a:solidFill>
                  </a:tcPr>
                </a:tc>
                <a:tc>
                  <a:txBody>
                    <a:bodyPr/>
                    <a:lstStyle/>
                    <a:p>
                      <a:pPr fontAlgn="t"/>
                      <a:r>
                        <a:rPr lang="it-IT" sz="1200" dirty="0">
                          <a:effectLst/>
                        </a:rPr>
                        <a:t>è il valore della proprietà display con cui si imposta un contenitore flessibile;</a:t>
                      </a:r>
                    </a:p>
                  </a:txBody>
                  <a:tcPr marL="16027" marR="16027" marT="8013" marB="8013">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9F9F9"/>
                    </a:solidFill>
                  </a:tcPr>
                </a:tc>
              </a:tr>
              <a:tr h="732137">
                <a:tc>
                  <a:txBody>
                    <a:bodyPr/>
                    <a:lstStyle/>
                    <a:p>
                      <a:pPr fontAlgn="t"/>
                      <a:r>
                        <a:rPr lang="it-IT" sz="1600" b="1">
                          <a:effectLst/>
                        </a:rPr>
                        <a:t>flex-direction</a:t>
                      </a:r>
                      <a:endParaRPr lang="it-IT" sz="1600">
                        <a:effectLst/>
                      </a:endParaRPr>
                    </a:p>
                  </a:txBody>
                  <a:tcPr marL="16027" marR="16027" marT="8013" marB="8013">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F4F4"/>
                    </a:solidFill>
                  </a:tcPr>
                </a:tc>
                <a:tc>
                  <a:txBody>
                    <a:bodyPr/>
                    <a:lstStyle/>
                    <a:p>
                      <a:pPr fontAlgn="t"/>
                      <a:r>
                        <a:rPr lang="it-IT" sz="1200" dirty="0" err="1">
                          <a:effectLst/>
                        </a:rPr>
                        <a:t>row</a:t>
                      </a:r>
                      <a:r>
                        <a:rPr lang="it-IT" sz="1200" dirty="0">
                          <a:effectLst/>
                        </a:rPr>
                        <a:t> | </a:t>
                      </a:r>
                      <a:r>
                        <a:rPr lang="it-IT" sz="1200" dirty="0" err="1">
                          <a:effectLst/>
                        </a:rPr>
                        <a:t>row</a:t>
                      </a:r>
                      <a:r>
                        <a:rPr lang="it-IT" sz="1200" dirty="0">
                          <a:effectLst/>
                        </a:rPr>
                        <a:t>-reverse |</a:t>
                      </a:r>
                      <a:r>
                        <a:rPr lang="it-IT" sz="1200" dirty="0" err="1">
                          <a:effectLst/>
                        </a:rPr>
                        <a:t>column</a:t>
                      </a:r>
                      <a:r>
                        <a:rPr lang="it-IT" sz="1200" dirty="0">
                          <a:effectLst/>
                        </a:rPr>
                        <a:t> | </a:t>
                      </a:r>
                      <a:r>
                        <a:rPr lang="it-IT" sz="1200" dirty="0" err="1">
                          <a:effectLst/>
                        </a:rPr>
                        <a:t>column</a:t>
                      </a:r>
                      <a:r>
                        <a:rPr lang="it-IT" sz="1200" dirty="0">
                          <a:effectLst/>
                        </a:rPr>
                        <a:t>-reverse</a:t>
                      </a:r>
                    </a:p>
                  </a:txBody>
                  <a:tcPr marL="16027" marR="16027" marT="8013" marB="8013">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F4F4"/>
                    </a:solidFill>
                  </a:tcPr>
                </a:tc>
                <a:tc>
                  <a:txBody>
                    <a:bodyPr/>
                    <a:lstStyle/>
                    <a:p>
                      <a:pPr fontAlgn="t"/>
                      <a:r>
                        <a:rPr lang="it-IT" sz="1200" dirty="0">
                          <a:effectLst/>
                        </a:rPr>
                        <a:t>specifica la direzione dell’asse principale (</a:t>
                      </a:r>
                      <a:r>
                        <a:rPr lang="it-IT" sz="1200" i="1" dirty="0" err="1">
                          <a:effectLst/>
                        </a:rPr>
                        <a:t>main</a:t>
                      </a:r>
                      <a:r>
                        <a:rPr lang="it-IT" sz="1200" i="1" dirty="0">
                          <a:effectLst/>
                        </a:rPr>
                        <a:t> </a:t>
                      </a:r>
                      <a:r>
                        <a:rPr lang="it-IT" sz="1200" i="1" dirty="0" err="1">
                          <a:effectLst/>
                        </a:rPr>
                        <a:t>axis</a:t>
                      </a:r>
                      <a:r>
                        <a:rPr lang="it-IT" sz="1200" dirty="0">
                          <a:effectLst/>
                        </a:rPr>
                        <a:t>) su cui si dispongono i box flessibili nel contenitore;</a:t>
                      </a:r>
                    </a:p>
                  </a:txBody>
                  <a:tcPr marL="16027" marR="16027" marT="8013" marB="8013">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F4F4"/>
                    </a:solidFill>
                  </a:tcPr>
                </a:tc>
              </a:tr>
              <a:tr h="732137">
                <a:tc>
                  <a:txBody>
                    <a:bodyPr/>
                    <a:lstStyle/>
                    <a:p>
                      <a:pPr fontAlgn="t"/>
                      <a:r>
                        <a:rPr lang="it-IT" sz="1600" b="1">
                          <a:effectLst/>
                        </a:rPr>
                        <a:t>flex-wrap</a:t>
                      </a:r>
                      <a:endParaRPr lang="it-IT" sz="1600">
                        <a:effectLst/>
                      </a:endParaRPr>
                    </a:p>
                  </a:txBody>
                  <a:tcPr marL="16027" marR="16027" marT="8013" marB="8013">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9F9F9"/>
                    </a:solidFill>
                  </a:tcPr>
                </a:tc>
                <a:tc>
                  <a:txBody>
                    <a:bodyPr/>
                    <a:lstStyle/>
                    <a:p>
                      <a:pPr fontAlgn="t"/>
                      <a:r>
                        <a:rPr lang="it-IT" sz="1200" dirty="0" err="1">
                          <a:effectLst/>
                        </a:rPr>
                        <a:t>nowrap</a:t>
                      </a:r>
                      <a:r>
                        <a:rPr lang="it-IT" sz="1200" dirty="0">
                          <a:effectLst/>
                        </a:rPr>
                        <a:t> | </a:t>
                      </a:r>
                      <a:r>
                        <a:rPr lang="it-IT" sz="1200" dirty="0" err="1">
                          <a:effectLst/>
                        </a:rPr>
                        <a:t>wrap</a:t>
                      </a:r>
                      <a:r>
                        <a:rPr lang="it-IT" sz="1200" dirty="0">
                          <a:effectLst/>
                        </a:rPr>
                        <a:t> | </a:t>
                      </a:r>
                      <a:r>
                        <a:rPr lang="it-IT" sz="1200" dirty="0" err="1">
                          <a:effectLst/>
                        </a:rPr>
                        <a:t>wrap</a:t>
                      </a:r>
                      <a:r>
                        <a:rPr lang="it-IT" sz="1200" dirty="0">
                          <a:effectLst/>
                        </a:rPr>
                        <a:t>-reverse</a:t>
                      </a:r>
                    </a:p>
                  </a:txBody>
                  <a:tcPr marL="16027" marR="16027" marT="8013" marB="8013">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9F9F9"/>
                    </a:solidFill>
                  </a:tcPr>
                </a:tc>
                <a:tc>
                  <a:txBody>
                    <a:bodyPr/>
                    <a:lstStyle/>
                    <a:p>
                      <a:pPr fontAlgn="t"/>
                      <a:r>
                        <a:rPr lang="it-IT" sz="1200" dirty="0">
                          <a:effectLst/>
                        </a:rPr>
                        <a:t>specifica se i box all’interno del contenitore si dispongono su una riga o su più righe in base allo spazio </a:t>
                      </a:r>
                      <a:r>
                        <a:rPr lang="it-IT" sz="1200" dirty="0" err="1">
                          <a:effectLst/>
                        </a:rPr>
                        <a:t>disponbile</a:t>
                      </a:r>
                      <a:r>
                        <a:rPr lang="it-IT" sz="1200" dirty="0">
                          <a:effectLst/>
                        </a:rPr>
                        <a:t>;</a:t>
                      </a:r>
                    </a:p>
                  </a:txBody>
                  <a:tcPr marL="16027" marR="16027" marT="8013" marB="8013">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9F9F9"/>
                    </a:solidFill>
                  </a:tcPr>
                </a:tc>
              </a:tr>
              <a:tr h="732137">
                <a:tc>
                  <a:txBody>
                    <a:bodyPr/>
                    <a:lstStyle/>
                    <a:p>
                      <a:pPr fontAlgn="t"/>
                      <a:r>
                        <a:rPr lang="it-IT" sz="1600" b="1">
                          <a:effectLst/>
                        </a:rPr>
                        <a:t>flex-flow</a:t>
                      </a:r>
                      <a:endParaRPr lang="it-IT" sz="1600">
                        <a:effectLst/>
                      </a:endParaRPr>
                    </a:p>
                  </a:txBody>
                  <a:tcPr marL="16027" marR="16027" marT="8013" marB="8013">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F4F4"/>
                    </a:solidFill>
                  </a:tcPr>
                </a:tc>
                <a:tc>
                  <a:txBody>
                    <a:bodyPr/>
                    <a:lstStyle/>
                    <a:p>
                      <a:pPr fontAlgn="t"/>
                      <a:endParaRPr lang="it-IT" sz="1600">
                        <a:effectLst/>
                      </a:endParaRPr>
                    </a:p>
                  </a:txBody>
                  <a:tcPr marL="16027" marR="16027" marT="8013" marB="8013">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F4F4"/>
                    </a:solidFill>
                  </a:tcPr>
                </a:tc>
                <a:tc>
                  <a:txBody>
                    <a:bodyPr/>
                    <a:lstStyle/>
                    <a:p>
                      <a:pPr fontAlgn="t"/>
                      <a:r>
                        <a:rPr lang="it-IT" sz="1200" dirty="0">
                          <a:effectLst/>
                        </a:rPr>
                        <a:t>è una proprietà a sintassi abbreviata con cui esprimere insieme i valori </a:t>
                      </a:r>
                      <a:r>
                        <a:rPr lang="it-IT" sz="1200" dirty="0" err="1">
                          <a:effectLst/>
                        </a:rPr>
                        <a:t>perflex-direction</a:t>
                      </a:r>
                      <a:r>
                        <a:rPr lang="it-IT" sz="1200" dirty="0">
                          <a:effectLst/>
                        </a:rPr>
                        <a:t> e </a:t>
                      </a:r>
                      <a:r>
                        <a:rPr lang="it-IT" sz="1200" dirty="0" err="1">
                          <a:effectLst/>
                        </a:rPr>
                        <a:t>flex-wrap</a:t>
                      </a:r>
                      <a:r>
                        <a:rPr lang="it-IT" sz="1200" dirty="0">
                          <a:effectLst/>
                        </a:rPr>
                        <a:t>;</a:t>
                      </a:r>
                    </a:p>
                  </a:txBody>
                  <a:tcPr marL="16027" marR="16027" marT="8013" marB="8013">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F4F4"/>
                    </a:solidFill>
                  </a:tcPr>
                </a:tc>
              </a:tr>
              <a:tr h="732137">
                <a:tc>
                  <a:txBody>
                    <a:bodyPr/>
                    <a:lstStyle/>
                    <a:p>
                      <a:pPr fontAlgn="t"/>
                      <a:r>
                        <a:rPr lang="it-IT" sz="1600" b="1">
                          <a:effectLst/>
                        </a:rPr>
                        <a:t>justify-content</a:t>
                      </a:r>
                      <a:endParaRPr lang="it-IT" sz="1600">
                        <a:effectLst/>
                      </a:endParaRPr>
                    </a:p>
                  </a:txBody>
                  <a:tcPr marL="16027" marR="16027" marT="8013" marB="8013">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9F9F9"/>
                    </a:solidFill>
                  </a:tcPr>
                </a:tc>
                <a:tc>
                  <a:txBody>
                    <a:bodyPr/>
                    <a:lstStyle/>
                    <a:p>
                      <a:pPr fontAlgn="t"/>
                      <a:r>
                        <a:rPr lang="it-IT" sz="1200" dirty="0" err="1">
                          <a:effectLst/>
                        </a:rPr>
                        <a:t>flex</a:t>
                      </a:r>
                      <a:r>
                        <a:rPr lang="it-IT" sz="1200" dirty="0">
                          <a:effectLst/>
                        </a:rPr>
                        <a:t>-start | </a:t>
                      </a:r>
                      <a:r>
                        <a:rPr lang="it-IT" sz="1200" dirty="0" err="1">
                          <a:effectLst/>
                        </a:rPr>
                        <a:t>flex</a:t>
                      </a:r>
                      <a:r>
                        <a:rPr lang="it-IT" sz="1200" dirty="0">
                          <a:effectLst/>
                        </a:rPr>
                        <a:t>-end |center | </a:t>
                      </a:r>
                      <a:r>
                        <a:rPr lang="it-IT" sz="1200" dirty="0" err="1">
                          <a:effectLst/>
                        </a:rPr>
                        <a:t>space-between</a:t>
                      </a:r>
                      <a:r>
                        <a:rPr lang="it-IT" sz="1200" dirty="0">
                          <a:effectLst/>
                        </a:rPr>
                        <a:t>| </a:t>
                      </a:r>
                      <a:r>
                        <a:rPr lang="it-IT" sz="1200" dirty="0" err="1">
                          <a:effectLst/>
                        </a:rPr>
                        <a:t>space-around</a:t>
                      </a:r>
                      <a:endParaRPr lang="it-IT" sz="1200" dirty="0">
                        <a:effectLst/>
                      </a:endParaRPr>
                    </a:p>
                  </a:txBody>
                  <a:tcPr marL="16027" marR="16027" marT="8013" marB="8013">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9F9F9"/>
                    </a:solidFill>
                  </a:tcPr>
                </a:tc>
                <a:tc>
                  <a:txBody>
                    <a:bodyPr/>
                    <a:lstStyle/>
                    <a:p>
                      <a:pPr fontAlgn="t"/>
                      <a:r>
                        <a:rPr lang="it-IT" sz="1200" dirty="0">
                          <a:effectLst/>
                        </a:rPr>
                        <a:t>stabilisce la modalità di allineamento dei box </a:t>
                      </a:r>
                      <a:r>
                        <a:rPr lang="it-IT" sz="1200" dirty="0" err="1" smtClean="0">
                          <a:effectLst/>
                        </a:rPr>
                        <a:t>flessibprincipale</a:t>
                      </a:r>
                      <a:r>
                        <a:rPr lang="it-IT" sz="1200" dirty="0" smtClean="0">
                          <a:effectLst/>
                        </a:rPr>
                        <a:t> ili </a:t>
                      </a:r>
                      <a:r>
                        <a:rPr lang="it-IT" sz="1200" dirty="0">
                          <a:effectLst/>
                        </a:rPr>
                        <a:t>sull’asse </a:t>
                      </a:r>
                      <a:r>
                        <a:rPr lang="it-IT" sz="1200" dirty="0" smtClean="0">
                          <a:effectLst/>
                        </a:rPr>
                        <a:t>del </a:t>
                      </a:r>
                      <a:r>
                        <a:rPr lang="it-IT" sz="1200" dirty="0">
                          <a:effectLst/>
                        </a:rPr>
                        <a:t>contenitore;</a:t>
                      </a:r>
                    </a:p>
                  </a:txBody>
                  <a:tcPr marL="16027" marR="16027" marT="8013" marB="8013">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9F9F9"/>
                    </a:solidFill>
                  </a:tcPr>
                </a:tc>
              </a:tr>
              <a:tr h="732137">
                <a:tc>
                  <a:txBody>
                    <a:bodyPr/>
                    <a:lstStyle/>
                    <a:p>
                      <a:pPr fontAlgn="t"/>
                      <a:r>
                        <a:rPr lang="it-IT" sz="1600" b="1">
                          <a:effectLst/>
                        </a:rPr>
                        <a:t>align-items</a:t>
                      </a:r>
                      <a:endParaRPr lang="it-IT" sz="1600">
                        <a:effectLst/>
                      </a:endParaRPr>
                    </a:p>
                  </a:txBody>
                  <a:tcPr marL="16027" marR="16027" marT="8013" marB="8013">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F4F4"/>
                    </a:solidFill>
                  </a:tcPr>
                </a:tc>
                <a:tc>
                  <a:txBody>
                    <a:bodyPr/>
                    <a:lstStyle/>
                    <a:p>
                      <a:pPr fontAlgn="t"/>
                      <a:r>
                        <a:rPr lang="it-IT" sz="1200" dirty="0">
                          <a:effectLst/>
                        </a:rPr>
                        <a:t>stretch | </a:t>
                      </a:r>
                      <a:r>
                        <a:rPr lang="it-IT" sz="1200" dirty="0" err="1">
                          <a:effectLst/>
                        </a:rPr>
                        <a:t>flex</a:t>
                      </a:r>
                      <a:r>
                        <a:rPr lang="it-IT" sz="1200" dirty="0">
                          <a:effectLst/>
                        </a:rPr>
                        <a:t>-start |</a:t>
                      </a:r>
                      <a:r>
                        <a:rPr lang="it-IT" sz="1200" dirty="0" err="1">
                          <a:effectLst/>
                        </a:rPr>
                        <a:t>flex</a:t>
                      </a:r>
                      <a:r>
                        <a:rPr lang="it-IT" sz="1200" dirty="0">
                          <a:effectLst/>
                        </a:rPr>
                        <a:t>-end | center |baseline</a:t>
                      </a:r>
                    </a:p>
                  </a:txBody>
                  <a:tcPr marL="16027" marR="16027" marT="8013" marB="8013">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F4F4"/>
                    </a:solidFill>
                  </a:tcPr>
                </a:tc>
                <a:tc>
                  <a:txBody>
                    <a:bodyPr/>
                    <a:lstStyle/>
                    <a:p>
                      <a:pPr fontAlgn="t"/>
                      <a:r>
                        <a:rPr lang="it-IT" sz="1200" dirty="0">
                          <a:effectLst/>
                        </a:rPr>
                        <a:t>gestisce l’allineamento dei box flessibili lungo l’asse perpendicolare (</a:t>
                      </a:r>
                      <a:r>
                        <a:rPr lang="it-IT" sz="1200" i="1" dirty="0">
                          <a:effectLst/>
                        </a:rPr>
                        <a:t>cross </a:t>
                      </a:r>
                      <a:r>
                        <a:rPr lang="it-IT" sz="1200" i="1" dirty="0" err="1">
                          <a:effectLst/>
                        </a:rPr>
                        <a:t>axis</a:t>
                      </a:r>
                      <a:r>
                        <a:rPr lang="it-IT" sz="1200" dirty="0">
                          <a:effectLst/>
                        </a:rPr>
                        <a:t>) all’asse principale;</a:t>
                      </a:r>
                    </a:p>
                  </a:txBody>
                  <a:tcPr marL="16027" marR="16027" marT="8013" marB="8013">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F4F4"/>
                    </a:solidFill>
                  </a:tcPr>
                </a:tc>
              </a:tr>
              <a:tr h="890617">
                <a:tc>
                  <a:txBody>
                    <a:bodyPr/>
                    <a:lstStyle/>
                    <a:p>
                      <a:pPr fontAlgn="t"/>
                      <a:r>
                        <a:rPr lang="it-IT" sz="1600" b="1">
                          <a:effectLst/>
                        </a:rPr>
                        <a:t>align-content</a:t>
                      </a:r>
                      <a:endParaRPr lang="it-IT" sz="1600">
                        <a:effectLst/>
                      </a:endParaRPr>
                    </a:p>
                  </a:txBody>
                  <a:tcPr marL="16027" marR="16027" marT="8013" marB="8013">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9F9F9"/>
                    </a:solidFill>
                  </a:tcPr>
                </a:tc>
                <a:tc>
                  <a:txBody>
                    <a:bodyPr/>
                    <a:lstStyle/>
                    <a:p>
                      <a:pPr fontAlgn="t"/>
                      <a:r>
                        <a:rPr lang="it-IT" sz="1200" dirty="0">
                          <a:effectLst/>
                        </a:rPr>
                        <a:t>stretch | </a:t>
                      </a:r>
                      <a:r>
                        <a:rPr lang="it-IT" sz="1200" dirty="0" err="1">
                          <a:effectLst/>
                        </a:rPr>
                        <a:t>flex</a:t>
                      </a:r>
                      <a:r>
                        <a:rPr lang="it-IT" sz="1200" dirty="0">
                          <a:effectLst/>
                        </a:rPr>
                        <a:t>-start |</a:t>
                      </a:r>
                      <a:r>
                        <a:rPr lang="it-IT" sz="1200" dirty="0" err="1">
                          <a:effectLst/>
                        </a:rPr>
                        <a:t>flex</a:t>
                      </a:r>
                      <a:r>
                        <a:rPr lang="it-IT" sz="1200" dirty="0">
                          <a:effectLst/>
                        </a:rPr>
                        <a:t>-end | center |</a:t>
                      </a:r>
                      <a:r>
                        <a:rPr lang="it-IT" sz="1200" dirty="0" err="1">
                          <a:effectLst/>
                        </a:rPr>
                        <a:t>space-between</a:t>
                      </a:r>
                      <a:r>
                        <a:rPr lang="it-IT" sz="1200" dirty="0">
                          <a:effectLst/>
                        </a:rPr>
                        <a:t> | </a:t>
                      </a:r>
                      <a:r>
                        <a:rPr lang="it-IT" sz="1200" dirty="0" err="1">
                          <a:effectLst/>
                        </a:rPr>
                        <a:t>space-around</a:t>
                      </a:r>
                      <a:endParaRPr lang="it-IT" sz="1200" dirty="0">
                        <a:effectLst/>
                      </a:endParaRPr>
                    </a:p>
                  </a:txBody>
                  <a:tcPr marL="16027" marR="16027" marT="8013" marB="8013">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9F9F9"/>
                    </a:solidFill>
                  </a:tcPr>
                </a:tc>
                <a:tc>
                  <a:txBody>
                    <a:bodyPr/>
                    <a:lstStyle/>
                    <a:p>
                      <a:pPr fontAlgn="t"/>
                      <a:r>
                        <a:rPr lang="it-IT" sz="1200" dirty="0">
                          <a:effectLst/>
                        </a:rPr>
                        <a:t>gestisce l’allineamento di una riga di box flessibili lungo l’asse perpendicolare; ha effetto solo su contenitori multi-riga;</a:t>
                      </a:r>
                    </a:p>
                  </a:txBody>
                  <a:tcPr marL="16027" marR="16027" marT="8013" marB="8013">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9F9F9"/>
                    </a:solidFill>
                  </a:tcPr>
                </a:tc>
              </a:tr>
            </a:tbl>
          </a:graphicData>
        </a:graphic>
      </p:graphicFrame>
    </p:spTree>
    <p:extLst>
      <p:ext uri="{BB962C8B-B14F-4D97-AF65-F5344CB8AC3E}">
        <p14:creationId xmlns:p14="http://schemas.microsoft.com/office/powerpoint/2010/main" val="5751705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1097280" y="2144683"/>
            <a:ext cx="3768018" cy="2996659"/>
          </a:xfrm>
        </p:spPr>
        <p:txBody>
          <a:bodyPr>
            <a:normAutofit/>
          </a:bodyPr>
          <a:lstStyle/>
          <a:p>
            <a:r>
              <a:rPr lang="it-IT" dirty="0"/>
              <a:t>Le tredici proprietà che compongono il modulo possono pertanto essere suddivise in due gruppi: quelle che si applicano al contenitore e quelle che si applicano ai box flessibili</a:t>
            </a:r>
            <a:r>
              <a:rPr lang="it-IT" dirty="0" smtClean="0"/>
              <a:t>.</a:t>
            </a:r>
            <a:endParaRPr lang="it-IT" dirty="0"/>
          </a:p>
          <a:p>
            <a:r>
              <a:rPr lang="it-IT" b="1" dirty="0"/>
              <a:t>Nello schema a destra quelle che si applicano ai </a:t>
            </a:r>
            <a:r>
              <a:rPr lang="it-IT" b="1" dirty="0" smtClean="0"/>
              <a:t>box flessibili.</a:t>
            </a:r>
            <a:endParaRPr lang="it-IT" b="1" dirty="0"/>
          </a:p>
        </p:txBody>
      </p:sp>
      <p:sp>
        <p:nvSpPr>
          <p:cNvPr id="3" name="Titolo 2"/>
          <p:cNvSpPr>
            <a:spLocks noGrp="1"/>
          </p:cNvSpPr>
          <p:nvPr>
            <p:ph type="title"/>
          </p:nvPr>
        </p:nvSpPr>
        <p:spPr/>
        <p:txBody>
          <a:bodyPr/>
          <a:lstStyle/>
          <a:p>
            <a:r>
              <a:rPr lang="it-IT" dirty="0"/>
              <a:t>Come usare </a:t>
            </a:r>
            <a:r>
              <a:rPr lang="it-IT" dirty="0" err="1"/>
              <a:t>Flexbox</a:t>
            </a:r>
            <a:endParaRPr lang="it-IT" dirty="0"/>
          </a:p>
        </p:txBody>
      </p:sp>
      <p:graphicFrame>
        <p:nvGraphicFramePr>
          <p:cNvPr id="7" name="Tabella 6"/>
          <p:cNvGraphicFramePr>
            <a:graphicFrameLocks noGrp="1"/>
          </p:cNvGraphicFramePr>
          <p:nvPr>
            <p:extLst>
              <p:ext uri="{D42A27DB-BD31-4B8C-83A1-F6EECF244321}">
                <p14:modId xmlns:p14="http://schemas.microsoft.com/office/powerpoint/2010/main" val="767129320"/>
              </p:ext>
            </p:extLst>
          </p:nvPr>
        </p:nvGraphicFramePr>
        <p:xfrm>
          <a:off x="5766114" y="379774"/>
          <a:ext cx="6028050" cy="5468388"/>
        </p:xfrm>
        <a:graphic>
          <a:graphicData uri="http://schemas.openxmlformats.org/drawingml/2006/table">
            <a:tbl>
              <a:tblPr/>
              <a:tblGrid>
                <a:gridCol w="2009350"/>
                <a:gridCol w="2009350"/>
                <a:gridCol w="2009350"/>
              </a:tblGrid>
              <a:tr h="103908">
                <a:tc>
                  <a:txBody>
                    <a:bodyPr/>
                    <a:lstStyle/>
                    <a:p>
                      <a:pPr algn="l"/>
                      <a:r>
                        <a:rPr lang="it-IT" sz="1600" dirty="0">
                          <a:effectLst/>
                        </a:rPr>
                        <a:t>Proprietà    </a:t>
                      </a:r>
                    </a:p>
                  </a:txBody>
                  <a:tcPr marL="14844" marR="14844" marT="7422" marB="7422"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AEAEA"/>
                    </a:solidFill>
                  </a:tcPr>
                </a:tc>
                <a:tc>
                  <a:txBody>
                    <a:bodyPr/>
                    <a:lstStyle/>
                    <a:p>
                      <a:pPr algn="l"/>
                      <a:r>
                        <a:rPr lang="it-IT" sz="1600">
                          <a:effectLst/>
                        </a:rPr>
                        <a:t>Valori</a:t>
                      </a:r>
                    </a:p>
                  </a:txBody>
                  <a:tcPr marL="14844" marR="14844" marT="7422" marB="7422"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AEAEA"/>
                    </a:solidFill>
                  </a:tcPr>
                </a:tc>
                <a:tc>
                  <a:txBody>
                    <a:bodyPr/>
                    <a:lstStyle/>
                    <a:p>
                      <a:pPr algn="l"/>
                      <a:r>
                        <a:rPr lang="it-IT" sz="1600">
                          <a:effectLst/>
                        </a:rPr>
                        <a:t>Descrizione</a:t>
                      </a:r>
                    </a:p>
                  </a:txBody>
                  <a:tcPr marL="14844" marR="14844" marT="7422" marB="7422"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AEAEA"/>
                    </a:solidFill>
                  </a:tcPr>
                </a:tc>
              </a:tr>
              <a:tr h="460164">
                <a:tc>
                  <a:txBody>
                    <a:bodyPr/>
                    <a:lstStyle/>
                    <a:p>
                      <a:pPr fontAlgn="t"/>
                      <a:r>
                        <a:rPr lang="it-IT" sz="1600" b="1" dirty="0" err="1">
                          <a:effectLst/>
                        </a:rPr>
                        <a:t>order</a:t>
                      </a:r>
                      <a:endParaRPr lang="it-IT" sz="1600" dirty="0">
                        <a:effectLst/>
                      </a:endParaRPr>
                    </a:p>
                  </a:txBody>
                  <a:tcPr marL="14844" marR="14844" marT="7422" marB="7422">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9F9F9"/>
                    </a:solidFill>
                  </a:tcPr>
                </a:tc>
                <a:tc>
                  <a:txBody>
                    <a:bodyPr/>
                    <a:lstStyle/>
                    <a:p>
                      <a:pPr fontAlgn="t"/>
                      <a:endParaRPr lang="it-IT" sz="1600">
                        <a:effectLst/>
                      </a:endParaRPr>
                    </a:p>
                  </a:txBody>
                  <a:tcPr marL="14844" marR="14844" marT="7422" marB="7422">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9F9F9"/>
                    </a:solidFill>
                  </a:tcPr>
                </a:tc>
                <a:tc>
                  <a:txBody>
                    <a:bodyPr/>
                    <a:lstStyle/>
                    <a:p>
                      <a:pPr fontAlgn="t"/>
                      <a:r>
                        <a:rPr lang="it-IT" sz="1200" dirty="0">
                          <a:effectLst/>
                        </a:rPr>
                        <a:t>specifica l’ordine in cui viene mostrato un box rispetto agli altri definiti nel contenitore;</a:t>
                      </a:r>
                    </a:p>
                  </a:txBody>
                  <a:tcPr marL="14844" marR="14844" marT="7422" marB="7422">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9F9F9"/>
                    </a:solidFill>
                  </a:tcPr>
                </a:tc>
              </a:tr>
              <a:tr h="816420">
                <a:tc>
                  <a:txBody>
                    <a:bodyPr/>
                    <a:lstStyle/>
                    <a:p>
                      <a:pPr fontAlgn="t"/>
                      <a:r>
                        <a:rPr lang="it-IT" sz="1600" b="1">
                          <a:effectLst/>
                        </a:rPr>
                        <a:t>align-self</a:t>
                      </a:r>
                      <a:endParaRPr lang="it-IT" sz="1600">
                        <a:effectLst/>
                      </a:endParaRPr>
                    </a:p>
                  </a:txBody>
                  <a:tcPr marL="14844" marR="14844" marT="7422" marB="7422">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F4F4"/>
                    </a:solidFill>
                  </a:tcPr>
                </a:tc>
                <a:tc>
                  <a:txBody>
                    <a:bodyPr/>
                    <a:lstStyle/>
                    <a:p>
                      <a:pPr fontAlgn="t"/>
                      <a:r>
                        <a:rPr lang="it-IT" sz="1200" dirty="0">
                          <a:effectLst/>
                        </a:rPr>
                        <a:t>auto | </a:t>
                      </a:r>
                      <a:r>
                        <a:rPr lang="it-IT" sz="1200" dirty="0" err="1">
                          <a:effectLst/>
                        </a:rPr>
                        <a:t>flex</a:t>
                      </a:r>
                      <a:r>
                        <a:rPr lang="it-IT" sz="1200" dirty="0">
                          <a:effectLst/>
                        </a:rPr>
                        <a:t>-start | </a:t>
                      </a:r>
                      <a:r>
                        <a:rPr lang="it-IT" sz="1200" dirty="0" err="1">
                          <a:effectLst/>
                        </a:rPr>
                        <a:t>flex</a:t>
                      </a:r>
                      <a:r>
                        <a:rPr lang="it-IT" sz="1200" dirty="0">
                          <a:effectLst/>
                        </a:rPr>
                        <a:t>-end| center |baseline |stretch</a:t>
                      </a:r>
                    </a:p>
                  </a:txBody>
                  <a:tcPr marL="14844" marR="14844" marT="7422" marB="7422">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F4F4"/>
                    </a:solidFill>
                  </a:tcPr>
                </a:tc>
                <a:tc>
                  <a:txBody>
                    <a:bodyPr/>
                    <a:lstStyle/>
                    <a:p>
                      <a:pPr fontAlgn="t"/>
                      <a:r>
                        <a:rPr lang="it-IT" sz="1200" dirty="0">
                          <a:effectLst/>
                        </a:rPr>
                        <a:t>consente di specificare per un singolo box l’allineamento sull’asse perpendicolare, superando caso per caso le impostazioni definite con la proprietà </a:t>
                      </a:r>
                      <a:r>
                        <a:rPr lang="it-IT" sz="1200" dirty="0" err="1">
                          <a:effectLst/>
                        </a:rPr>
                        <a:t>align-items</a:t>
                      </a:r>
                      <a:r>
                        <a:rPr lang="it-IT" sz="1200" dirty="0">
                          <a:effectLst/>
                        </a:rPr>
                        <a:t>;</a:t>
                      </a:r>
                    </a:p>
                  </a:txBody>
                  <a:tcPr marL="14844" marR="14844" marT="7422" marB="7422">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F4F4"/>
                    </a:solidFill>
                  </a:tcPr>
                </a:tc>
              </a:tr>
              <a:tr h="771888">
                <a:tc>
                  <a:txBody>
                    <a:bodyPr/>
                    <a:lstStyle/>
                    <a:p>
                      <a:pPr fontAlgn="t"/>
                      <a:r>
                        <a:rPr lang="it-IT" sz="1600" b="1" dirty="0" err="1">
                          <a:effectLst/>
                        </a:rPr>
                        <a:t>flex-grow</a:t>
                      </a:r>
                      <a:endParaRPr lang="it-IT" sz="1600" dirty="0">
                        <a:effectLst/>
                      </a:endParaRPr>
                    </a:p>
                  </a:txBody>
                  <a:tcPr marL="14844" marR="14844" marT="7422" marB="7422">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9F9F9"/>
                    </a:solidFill>
                  </a:tcPr>
                </a:tc>
                <a:tc>
                  <a:txBody>
                    <a:bodyPr/>
                    <a:lstStyle/>
                    <a:p>
                      <a:pPr fontAlgn="t"/>
                      <a:endParaRPr lang="it-IT" sz="1600" dirty="0">
                        <a:effectLst/>
                      </a:endParaRPr>
                    </a:p>
                  </a:txBody>
                  <a:tcPr marL="14844" marR="14844" marT="7422" marB="7422">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9F9F9"/>
                    </a:solidFill>
                  </a:tcPr>
                </a:tc>
                <a:tc>
                  <a:txBody>
                    <a:bodyPr/>
                    <a:lstStyle/>
                    <a:p>
                      <a:pPr fontAlgn="t"/>
                      <a:r>
                        <a:rPr lang="it-IT" sz="1200" dirty="0">
                          <a:effectLst/>
                        </a:rPr>
                        <a:t>consente di impostare il fattore di ingrandimento di un box rispetto agli altri presenti nel contenitore quando si distribuisce lo spazio </a:t>
                      </a:r>
                      <a:r>
                        <a:rPr lang="it-IT" sz="1200" dirty="0" err="1">
                          <a:effectLst/>
                        </a:rPr>
                        <a:t>disponbile</a:t>
                      </a:r>
                      <a:r>
                        <a:rPr lang="it-IT" sz="1200" dirty="0">
                          <a:effectLst/>
                        </a:rPr>
                        <a:t>;</a:t>
                      </a:r>
                    </a:p>
                  </a:txBody>
                  <a:tcPr marL="14844" marR="14844" marT="7422" marB="7422">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9F9F9"/>
                    </a:solidFill>
                  </a:tcPr>
                </a:tc>
              </a:tr>
              <a:tr h="638292">
                <a:tc>
                  <a:txBody>
                    <a:bodyPr/>
                    <a:lstStyle/>
                    <a:p>
                      <a:pPr fontAlgn="t"/>
                      <a:r>
                        <a:rPr lang="it-IT" sz="1600" b="1">
                          <a:effectLst/>
                        </a:rPr>
                        <a:t>flex-shrink</a:t>
                      </a:r>
                      <a:endParaRPr lang="it-IT" sz="1600">
                        <a:effectLst/>
                      </a:endParaRPr>
                    </a:p>
                  </a:txBody>
                  <a:tcPr marL="14844" marR="14844" marT="7422" marB="7422">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F4F4"/>
                    </a:solidFill>
                  </a:tcPr>
                </a:tc>
                <a:tc>
                  <a:txBody>
                    <a:bodyPr/>
                    <a:lstStyle/>
                    <a:p>
                      <a:pPr fontAlgn="t"/>
                      <a:endParaRPr lang="it-IT" sz="1600">
                        <a:effectLst/>
                      </a:endParaRPr>
                    </a:p>
                  </a:txBody>
                  <a:tcPr marL="14844" marR="14844" marT="7422" marB="7422">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F4F4"/>
                    </a:solidFill>
                  </a:tcPr>
                </a:tc>
                <a:tc>
                  <a:txBody>
                    <a:bodyPr/>
                    <a:lstStyle/>
                    <a:p>
                      <a:pPr fontAlgn="t"/>
                      <a:r>
                        <a:rPr lang="it-IT" sz="1200" dirty="0">
                          <a:effectLst/>
                        </a:rPr>
                        <a:t>è la proprietà opposta rispetto a </a:t>
                      </a:r>
                      <a:r>
                        <a:rPr lang="it-IT" sz="1200" dirty="0" err="1">
                          <a:effectLst/>
                        </a:rPr>
                        <a:t>flex-grow</a:t>
                      </a:r>
                      <a:r>
                        <a:rPr lang="it-IT" sz="1200" dirty="0">
                          <a:effectLst/>
                        </a:rPr>
                        <a:t>, dal momento che agisce sul fattore di restringimento relativo tra i box;</a:t>
                      </a:r>
                    </a:p>
                  </a:txBody>
                  <a:tcPr marL="14844" marR="14844" marT="7422" marB="7422">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F4F4"/>
                    </a:solidFill>
                  </a:tcPr>
                </a:tc>
              </a:tr>
              <a:tr h="682824">
                <a:tc>
                  <a:txBody>
                    <a:bodyPr/>
                    <a:lstStyle/>
                    <a:p>
                      <a:pPr fontAlgn="t"/>
                      <a:r>
                        <a:rPr lang="it-IT" sz="1600" b="1">
                          <a:effectLst/>
                        </a:rPr>
                        <a:t>flex-basis</a:t>
                      </a:r>
                      <a:endParaRPr lang="it-IT" sz="1600">
                        <a:effectLst/>
                      </a:endParaRPr>
                    </a:p>
                  </a:txBody>
                  <a:tcPr marL="14844" marR="14844" marT="7422" marB="7422">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9F9F9"/>
                    </a:solidFill>
                  </a:tcPr>
                </a:tc>
                <a:tc>
                  <a:txBody>
                    <a:bodyPr/>
                    <a:lstStyle/>
                    <a:p>
                      <a:pPr fontAlgn="t"/>
                      <a:endParaRPr lang="it-IT" sz="1600">
                        <a:effectLst/>
                      </a:endParaRPr>
                    </a:p>
                  </a:txBody>
                  <a:tcPr marL="14844" marR="14844" marT="7422" marB="7422">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9F9F9"/>
                    </a:solidFill>
                  </a:tcPr>
                </a:tc>
                <a:tc>
                  <a:txBody>
                    <a:bodyPr/>
                    <a:lstStyle/>
                    <a:p>
                      <a:pPr fontAlgn="t"/>
                      <a:r>
                        <a:rPr lang="it-IT" sz="1200" dirty="0">
                          <a:effectLst/>
                        </a:rPr>
                        <a:t>consente di specificare la dimensione principale (</a:t>
                      </a:r>
                      <a:r>
                        <a:rPr lang="it-IT" sz="1200" i="1" dirty="0" err="1">
                          <a:effectLst/>
                        </a:rPr>
                        <a:t>main</a:t>
                      </a:r>
                      <a:r>
                        <a:rPr lang="it-IT" sz="1200" i="1" dirty="0">
                          <a:effectLst/>
                        </a:rPr>
                        <a:t> </a:t>
                      </a:r>
                      <a:r>
                        <a:rPr lang="it-IT" sz="1200" i="1" dirty="0" err="1">
                          <a:effectLst/>
                        </a:rPr>
                        <a:t>size</a:t>
                      </a:r>
                      <a:r>
                        <a:rPr lang="it-IT" sz="1200" dirty="0">
                          <a:effectLst/>
                        </a:rPr>
                        <a:t>) iniziale (in valori assoluti o in percentuale) di un box;</a:t>
                      </a:r>
                    </a:p>
                  </a:txBody>
                  <a:tcPr marL="14844" marR="14844" marT="7422" marB="7422">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9F9F9"/>
                    </a:solidFill>
                  </a:tcPr>
                </a:tc>
              </a:tr>
              <a:tr h="549228">
                <a:tc>
                  <a:txBody>
                    <a:bodyPr/>
                    <a:lstStyle/>
                    <a:p>
                      <a:pPr fontAlgn="t"/>
                      <a:r>
                        <a:rPr lang="it-IT" sz="1600" b="1">
                          <a:effectLst/>
                        </a:rPr>
                        <a:t>flex</a:t>
                      </a:r>
                      <a:endParaRPr lang="it-IT" sz="1600">
                        <a:effectLst/>
                      </a:endParaRPr>
                    </a:p>
                  </a:txBody>
                  <a:tcPr marL="14844" marR="14844" marT="7422" marB="7422">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F4F4"/>
                    </a:solidFill>
                  </a:tcPr>
                </a:tc>
                <a:tc>
                  <a:txBody>
                    <a:bodyPr/>
                    <a:lstStyle/>
                    <a:p>
                      <a:pPr fontAlgn="t"/>
                      <a:endParaRPr lang="it-IT" sz="1600">
                        <a:effectLst/>
                      </a:endParaRPr>
                    </a:p>
                  </a:txBody>
                  <a:tcPr marL="14844" marR="14844" marT="7422" marB="7422">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F4F4"/>
                    </a:solidFill>
                  </a:tcPr>
                </a:tc>
                <a:tc>
                  <a:txBody>
                    <a:bodyPr/>
                    <a:lstStyle/>
                    <a:p>
                      <a:pPr fontAlgn="t"/>
                      <a:r>
                        <a:rPr lang="it-IT" sz="1200" dirty="0">
                          <a:effectLst/>
                        </a:rPr>
                        <a:t>proprietà a sintassi abbreviata per dichiarare in un’unica regola i valori per </a:t>
                      </a:r>
                      <a:r>
                        <a:rPr lang="it-IT" sz="1200" dirty="0" err="1">
                          <a:effectLst/>
                        </a:rPr>
                        <a:t>flex-grow</a:t>
                      </a:r>
                      <a:r>
                        <a:rPr lang="it-IT" sz="1200" dirty="0">
                          <a:effectLst/>
                        </a:rPr>
                        <a:t>, </a:t>
                      </a:r>
                      <a:r>
                        <a:rPr lang="it-IT" sz="1200" dirty="0" err="1">
                          <a:effectLst/>
                        </a:rPr>
                        <a:t>flex-shrink</a:t>
                      </a:r>
                      <a:r>
                        <a:rPr lang="it-IT" sz="1200" dirty="0">
                          <a:effectLst/>
                        </a:rPr>
                        <a:t> e </a:t>
                      </a:r>
                      <a:r>
                        <a:rPr lang="it-IT" sz="1200" dirty="0" err="1">
                          <a:effectLst/>
                        </a:rPr>
                        <a:t>flex-basis</a:t>
                      </a:r>
                      <a:r>
                        <a:rPr lang="it-IT" sz="1200" dirty="0">
                          <a:effectLst/>
                        </a:rPr>
                        <a:t>.</a:t>
                      </a:r>
                    </a:p>
                  </a:txBody>
                  <a:tcPr marL="14844" marR="14844" marT="7422" marB="7422">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F4F4"/>
                    </a:solidFill>
                  </a:tcPr>
                </a:tc>
              </a:tr>
            </a:tbl>
          </a:graphicData>
        </a:graphic>
      </p:graphicFrame>
    </p:spTree>
    <p:extLst>
      <p:ext uri="{BB962C8B-B14F-4D97-AF65-F5344CB8AC3E}">
        <p14:creationId xmlns:p14="http://schemas.microsoft.com/office/powerpoint/2010/main" val="155983701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1097280" y="2144683"/>
            <a:ext cx="10058400" cy="3859302"/>
          </a:xfrm>
        </p:spPr>
        <p:txBody>
          <a:bodyPr>
            <a:normAutofit fontScale="92500" lnSpcReduction="10000"/>
          </a:bodyPr>
          <a:lstStyle/>
          <a:p>
            <a:r>
              <a:rPr lang="it-IT" dirty="0" smtClean="0"/>
              <a:t>Alcuni </a:t>
            </a:r>
            <a:r>
              <a:rPr lang="it-IT" dirty="0" err="1" smtClean="0"/>
              <a:t>tool</a:t>
            </a:r>
            <a:r>
              <a:rPr lang="it-IT" dirty="0" smtClean="0"/>
              <a:t> web-</a:t>
            </a:r>
            <a:r>
              <a:rPr lang="it-IT" dirty="0" err="1" smtClean="0"/>
              <a:t>based</a:t>
            </a:r>
            <a:r>
              <a:rPr lang="it-IT" dirty="0" smtClean="0"/>
              <a:t> utili per esercitarsi</a:t>
            </a:r>
          </a:p>
          <a:p>
            <a:r>
              <a:rPr lang="it-IT" b="1" dirty="0">
                <a:hlinkClick r:id="rId3"/>
              </a:rPr>
              <a:t>http://demo.agektmr.com/flexbox</a:t>
            </a:r>
            <a:r>
              <a:rPr lang="it-IT" b="1" dirty="0" smtClean="0">
                <a:hlinkClick r:id="rId3"/>
              </a:rPr>
              <a:t>/</a:t>
            </a:r>
            <a:endParaRPr lang="it-IT" b="1" dirty="0" smtClean="0"/>
          </a:p>
          <a:p>
            <a:r>
              <a:rPr lang="it-IT" b="1" dirty="0">
                <a:hlinkClick r:id="rId4"/>
              </a:rPr>
              <a:t>http://flexboxfroggy.com</a:t>
            </a:r>
            <a:r>
              <a:rPr lang="it-IT" b="1" dirty="0" smtClean="0">
                <a:hlinkClick r:id="rId4"/>
              </a:rPr>
              <a:t>/</a:t>
            </a:r>
            <a:endParaRPr lang="it-IT" b="1" dirty="0" smtClean="0"/>
          </a:p>
          <a:p>
            <a:r>
              <a:rPr lang="it-IT" b="1" dirty="0">
                <a:hlinkClick r:id="rId5"/>
              </a:rPr>
              <a:t>http://www.flexboxdefense.com</a:t>
            </a:r>
            <a:r>
              <a:rPr lang="it-IT" b="1" dirty="0" smtClean="0">
                <a:hlinkClick r:id="rId5"/>
              </a:rPr>
              <a:t>/</a:t>
            </a:r>
            <a:endParaRPr lang="it-IT" b="1" dirty="0" smtClean="0"/>
          </a:p>
          <a:p>
            <a:r>
              <a:rPr lang="it-IT" dirty="0"/>
              <a:t>http://the-</a:t>
            </a:r>
            <a:r>
              <a:rPr lang="it-IT" dirty="0" err="1"/>
              <a:t>echoplex.net</a:t>
            </a:r>
            <a:r>
              <a:rPr lang="it-IT" dirty="0"/>
              <a:t>/</a:t>
            </a:r>
            <a:r>
              <a:rPr lang="it-IT" dirty="0" err="1"/>
              <a:t>flexyboxes</a:t>
            </a:r>
            <a:r>
              <a:rPr lang="it-IT" dirty="0"/>
              <a:t>/</a:t>
            </a:r>
            <a:endParaRPr lang="it-IT" b="1" dirty="0" smtClean="0"/>
          </a:p>
          <a:p>
            <a:r>
              <a:rPr lang="it-IT" b="1" dirty="0">
                <a:hlinkClick r:id="rId6"/>
              </a:rPr>
              <a:t>http://flexboxin5.com</a:t>
            </a:r>
            <a:r>
              <a:rPr lang="it-IT" b="1" dirty="0" smtClean="0">
                <a:hlinkClick r:id="rId6"/>
              </a:rPr>
              <a:t>/</a:t>
            </a:r>
            <a:endParaRPr lang="it-IT" b="1" dirty="0" smtClean="0"/>
          </a:p>
          <a:p>
            <a:endParaRPr lang="it-IT" b="1" dirty="0" smtClean="0"/>
          </a:p>
          <a:p>
            <a:r>
              <a:rPr lang="it-IT" dirty="0" smtClean="0"/>
              <a:t>Per approfondire l’argomento</a:t>
            </a:r>
          </a:p>
          <a:p>
            <a:r>
              <a:rPr lang="it-IT" dirty="0">
                <a:hlinkClick r:id="rId7"/>
              </a:rPr>
              <a:t>https://</a:t>
            </a:r>
            <a:r>
              <a:rPr lang="it-IT" dirty="0" smtClean="0">
                <a:hlinkClick r:id="rId7"/>
              </a:rPr>
              <a:t>scotch.io/tutorials/a-visual-guide-to-css3-flexbox-properties</a:t>
            </a:r>
            <a:endParaRPr lang="it-IT" dirty="0" smtClean="0"/>
          </a:p>
          <a:p>
            <a:endParaRPr lang="it-IT" b="1" dirty="0"/>
          </a:p>
        </p:txBody>
      </p:sp>
      <p:sp>
        <p:nvSpPr>
          <p:cNvPr id="3" name="Titolo 2"/>
          <p:cNvSpPr>
            <a:spLocks noGrp="1"/>
          </p:cNvSpPr>
          <p:nvPr>
            <p:ph type="title"/>
          </p:nvPr>
        </p:nvSpPr>
        <p:spPr/>
        <p:txBody>
          <a:bodyPr/>
          <a:lstStyle/>
          <a:p>
            <a:r>
              <a:rPr lang="it-IT" dirty="0"/>
              <a:t>Come usare </a:t>
            </a:r>
            <a:r>
              <a:rPr lang="it-IT" dirty="0" err="1"/>
              <a:t>Flexbox</a:t>
            </a:r>
            <a:endParaRPr lang="it-IT" dirty="0"/>
          </a:p>
        </p:txBody>
      </p:sp>
    </p:spTree>
    <p:extLst>
      <p:ext uri="{BB962C8B-B14F-4D97-AF65-F5344CB8AC3E}">
        <p14:creationId xmlns:p14="http://schemas.microsoft.com/office/powerpoint/2010/main" val="1286310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5"/>
          <p:cNvSpPr txBox="1">
            <a:spLocks/>
          </p:cNvSpPr>
          <p:nvPr/>
        </p:nvSpPr>
        <p:spPr bwMode="auto">
          <a:xfrm>
            <a:off x="388938" y="102408"/>
            <a:ext cx="6796342"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Altri tipi di registrazione</a:t>
            </a:r>
          </a:p>
        </p:txBody>
      </p:sp>
      <p:sp>
        <p:nvSpPr>
          <p:cNvPr id="6" name="Segnaposto contenuto 2"/>
          <p:cNvSpPr txBox="1">
            <a:spLocks/>
          </p:cNvSpPr>
          <p:nvPr/>
        </p:nvSpPr>
        <p:spPr>
          <a:xfrm>
            <a:off x="395536" y="1340767"/>
            <a:ext cx="10918908" cy="35390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fontAlgn="base">
              <a:lnSpc>
                <a:spcPct val="100000"/>
              </a:lnSpc>
              <a:spcBef>
                <a:spcPts val="400"/>
              </a:spcBef>
              <a:spcAft>
                <a:spcPct val="0"/>
              </a:spcAft>
              <a:buClr>
                <a:srgbClr val="2DA2BF"/>
              </a:buClr>
              <a:buSzPct val="68000"/>
              <a:buNone/>
              <a:defRPr/>
            </a:pPr>
            <a:r>
              <a:rPr lang="it-IT" altLang="it-IT" sz="2400" dirty="0">
                <a:solidFill>
                  <a:sysClr val="windowText" lastClr="000000"/>
                </a:solidFill>
                <a:latin typeface="Lucida Sans Unicode"/>
              </a:rPr>
              <a:t>Per i fogli di stile incorporati nella pagina la sintassi è la seguente:</a:t>
            </a:r>
          </a:p>
          <a:p>
            <a:pPr marL="0" lvl="0" indent="0" fontAlgn="base">
              <a:lnSpc>
                <a:spcPct val="100000"/>
              </a:lnSpc>
              <a:spcBef>
                <a:spcPts val="400"/>
              </a:spcBef>
              <a:spcAft>
                <a:spcPct val="0"/>
              </a:spcAft>
              <a:buClr>
                <a:srgbClr val="2DA2BF"/>
              </a:buClr>
              <a:buSzPct val="68000"/>
              <a:buNone/>
              <a:defRPr/>
            </a:pPr>
            <a:endParaRPr lang="it-IT" altLang="it-IT" sz="2400" dirty="0">
              <a:solidFill>
                <a:sysClr val="windowText" lastClr="000000"/>
              </a:solidFill>
              <a:latin typeface="Lucida Sans Unicode"/>
            </a:endParaRPr>
          </a:p>
          <a:p>
            <a:pPr marL="0" lvl="0" indent="0" fontAlgn="base">
              <a:lnSpc>
                <a:spcPct val="100000"/>
              </a:lnSpc>
              <a:spcBef>
                <a:spcPts val="400"/>
              </a:spcBef>
              <a:spcAft>
                <a:spcPct val="0"/>
              </a:spcAft>
              <a:buClr>
                <a:srgbClr val="2DA2BF"/>
              </a:buClr>
              <a:buSzPct val="68000"/>
              <a:buNone/>
              <a:defRPr/>
            </a:pPr>
            <a:endParaRPr lang="it-IT" altLang="it-IT" sz="2400" dirty="0">
              <a:solidFill>
                <a:sysClr val="windowText" lastClr="000000"/>
              </a:solidFill>
              <a:latin typeface="Lucida Sans Unicode"/>
            </a:endParaRPr>
          </a:p>
          <a:p>
            <a:pPr marL="0" lvl="0" indent="0" fontAlgn="base">
              <a:lnSpc>
                <a:spcPct val="100000"/>
              </a:lnSpc>
              <a:spcBef>
                <a:spcPts val="400"/>
              </a:spcBef>
              <a:spcAft>
                <a:spcPct val="0"/>
              </a:spcAft>
              <a:buClr>
                <a:srgbClr val="2DA2BF"/>
              </a:buClr>
              <a:buSzPct val="68000"/>
              <a:buNone/>
              <a:defRPr/>
            </a:pPr>
            <a:r>
              <a:rPr lang="en-US" altLang="it-IT" sz="2400" dirty="0">
                <a:solidFill>
                  <a:sysClr val="windowText" lastClr="000000"/>
                </a:solidFill>
                <a:latin typeface="Lucida Sans Unicode"/>
              </a:rPr>
              <a:t>&lt;style type="text/</a:t>
            </a:r>
            <a:r>
              <a:rPr lang="en-US" altLang="it-IT" sz="2400" dirty="0" err="1">
                <a:solidFill>
                  <a:sysClr val="windowText" lastClr="000000"/>
                </a:solidFill>
                <a:latin typeface="Lucida Sans Unicode"/>
              </a:rPr>
              <a:t>css</a:t>
            </a:r>
            <a:r>
              <a:rPr lang="en-US" altLang="it-IT" sz="2400" dirty="0">
                <a:solidFill>
                  <a:sysClr val="windowText" lastClr="000000"/>
                </a:solidFill>
                <a:latin typeface="Lucida Sans Unicode"/>
              </a:rPr>
              <a:t>"&gt;</a:t>
            </a:r>
          </a:p>
          <a:p>
            <a:pPr marL="0" lvl="0" indent="0" fontAlgn="base">
              <a:lnSpc>
                <a:spcPct val="100000"/>
              </a:lnSpc>
              <a:spcBef>
                <a:spcPts val="400"/>
              </a:spcBef>
              <a:spcAft>
                <a:spcPct val="0"/>
              </a:spcAft>
              <a:buClr>
                <a:srgbClr val="2DA2BF"/>
              </a:buClr>
              <a:buSzPct val="68000"/>
              <a:buNone/>
              <a:defRPr/>
            </a:pPr>
            <a:r>
              <a:rPr lang="en-US" altLang="it-IT" sz="2400" dirty="0">
                <a:solidFill>
                  <a:sysClr val="windowText" lastClr="000000"/>
                </a:solidFill>
                <a:latin typeface="Lucida Sans Unicode"/>
              </a:rPr>
              <a:t>      body { background: #FFFFCC; }</a:t>
            </a:r>
          </a:p>
          <a:p>
            <a:pPr marL="0" lvl="0" indent="0" fontAlgn="base">
              <a:lnSpc>
                <a:spcPct val="100000"/>
              </a:lnSpc>
              <a:spcBef>
                <a:spcPts val="400"/>
              </a:spcBef>
              <a:spcAft>
                <a:spcPct val="0"/>
              </a:spcAft>
              <a:buClr>
                <a:srgbClr val="2DA2BF"/>
              </a:buClr>
              <a:buSzPct val="68000"/>
              <a:buNone/>
              <a:defRPr/>
            </a:pPr>
            <a:r>
              <a:rPr lang="en-US" altLang="it-IT" sz="2400" dirty="0">
                <a:solidFill>
                  <a:sysClr val="windowText" lastClr="000000"/>
                </a:solidFill>
                <a:latin typeface="Lucida Sans Unicode"/>
              </a:rPr>
              <a:t>&lt;/style&gt;</a:t>
            </a:r>
          </a:p>
        </p:txBody>
      </p:sp>
      <p:pic>
        <p:nvPicPr>
          <p:cNvPr id="11" name="Segnaposto immagine 10"/>
          <p:cNvPicPr>
            <a:picLocks noChangeAspect="1"/>
          </p:cNvPicPr>
          <p:nvPr/>
        </p:nvPicPr>
        <p:blipFill>
          <a:blip r:embed="rId3">
            <a:extLst>
              <a:ext uri="{28A0092B-C50C-407E-A947-70E740481C1C}">
                <a14:useLocalDpi xmlns:a14="http://schemas.microsoft.com/office/drawing/2010/main" val="0"/>
              </a:ext>
            </a:extLst>
          </a:blip>
          <a:srcRect t="9439" b="9439"/>
          <a:stretch>
            <a:fillRect/>
          </a:stretch>
        </p:blipFill>
        <p:spPr bwMode="auto">
          <a:xfrm>
            <a:off x="6454979" y="2046288"/>
            <a:ext cx="3817937" cy="3097212"/>
          </a:xfrm>
          <a:prstGeom prst="rect">
            <a:avLst/>
          </a:prstGeom>
          <a:noFill/>
          <a:ln w="9525" cap="flat" cmpd="sng" algn="ctr">
            <a:noFill/>
            <a:prstDash val="solid"/>
            <a:miter lim="800000"/>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cap="flat" cmpd="thickThin" algn="ctr">
                <a:solidFill>
                  <a:srgbClr val="000000"/>
                </a:solidFill>
                <a:miter lim="800000"/>
                <a:headEnd/>
                <a:tailEnd/>
              </a14:hiddenLine>
            </a:ext>
          </a:extLst>
        </p:spPr>
      </p:pic>
    </p:spTree>
    <p:extLst>
      <p:ext uri="{BB962C8B-B14F-4D97-AF65-F5344CB8AC3E}">
        <p14:creationId xmlns:p14="http://schemas.microsoft.com/office/powerpoint/2010/main" val="1277974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txBox="1">
            <a:spLocks/>
          </p:cNvSpPr>
          <p:nvPr/>
        </p:nvSpPr>
        <p:spPr bwMode="auto">
          <a:xfrm>
            <a:off x="388938" y="102408"/>
            <a:ext cx="6796342"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Altri tipi di registrazione</a:t>
            </a:r>
          </a:p>
        </p:txBody>
      </p:sp>
      <p:sp>
        <p:nvSpPr>
          <p:cNvPr id="9" name="Segnaposto contenuto 1"/>
          <p:cNvSpPr txBox="1">
            <a:spLocks/>
          </p:cNvSpPr>
          <p:nvPr/>
        </p:nvSpPr>
        <p:spPr bwMode="auto">
          <a:xfrm>
            <a:off x="429542" y="1575901"/>
            <a:ext cx="6604304" cy="43399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2000" b="0" i="0" u="none" strike="noStrike" kern="1200" cap="none" spc="0" normalizeH="0" baseline="0" noProof="0" dirty="0" smtClean="0">
                <a:ln>
                  <a:noFill/>
                </a:ln>
                <a:solidFill>
                  <a:sysClr val="windowText" lastClr="000000"/>
                </a:solidFill>
                <a:effectLst/>
                <a:uLnTx/>
                <a:uFillTx/>
                <a:latin typeface="Lucida Sans Unicode"/>
                <a:ea typeface="+mn-ea"/>
                <a:cs typeface="+mn-cs"/>
              </a:rPr>
              <a:t>I fogli di stile </a:t>
            </a:r>
            <a:r>
              <a:rPr kumimoji="0" lang="it-IT" sz="20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inline</a:t>
            </a:r>
            <a:r>
              <a:rPr kumimoji="0" lang="it-IT" sz="2000" b="0" i="0" u="none" strike="noStrike" kern="1200" cap="none" spc="0" normalizeH="0" baseline="0" noProof="0" dirty="0" smtClean="0">
                <a:ln>
                  <a:noFill/>
                </a:ln>
                <a:solidFill>
                  <a:sysClr val="windowText" lastClr="000000"/>
                </a:solidFill>
                <a:effectLst/>
                <a:uLnTx/>
                <a:uFillTx/>
                <a:latin typeface="Lucida Sans Unicode"/>
                <a:ea typeface="+mn-ea"/>
                <a:cs typeface="+mn-cs"/>
              </a:rPr>
              <a:t> sono rappresentati da regole stilistiche associate direttamente al </a:t>
            </a:r>
            <a:r>
              <a:rPr kumimoji="0" lang="it-IT" sz="20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tag</a:t>
            </a:r>
            <a:r>
              <a:rPr kumimoji="0" lang="it-IT" sz="2000" b="0" i="0" u="none" strike="noStrike" kern="1200" cap="none" spc="0" normalizeH="0" baseline="0" noProof="0" dirty="0" smtClean="0">
                <a:ln>
                  <a:noFill/>
                </a:ln>
                <a:solidFill>
                  <a:sysClr val="windowText" lastClr="000000"/>
                </a:solidFill>
                <a:effectLst/>
                <a:uLnTx/>
                <a:uFillTx/>
                <a:latin typeface="Lucida Sans Unicode"/>
                <a:ea typeface="+mn-ea"/>
                <a:cs typeface="+mn-cs"/>
              </a:rPr>
              <a:t> HTML</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20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en-US" sz="2000" b="0" i="0" u="none" strike="noStrike" kern="1200" cap="none" spc="0" normalizeH="0" baseline="0" noProof="0" dirty="0" smtClean="0">
                <a:ln>
                  <a:noFill/>
                </a:ln>
                <a:solidFill>
                  <a:sysClr val="windowText" lastClr="000000"/>
                </a:solidFill>
                <a:effectLst/>
                <a:uLnTx/>
                <a:uFillTx/>
                <a:latin typeface="Lucida Sans Unicode"/>
                <a:ea typeface="+mn-ea"/>
                <a:cs typeface="+mn-cs"/>
              </a:rPr>
              <a:t>&lt;h1 style="color: red; background: black;"&gt;...&lt;/h1&gt;</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20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20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2000" b="0" i="0" u="none" strike="noStrike" kern="1200" cap="none" spc="0" normalizeH="0" baseline="0" noProof="0" dirty="0" smtClean="0">
                <a:ln>
                  <a:noFill/>
                </a:ln>
                <a:solidFill>
                  <a:sysClr val="windowText" lastClr="000000"/>
                </a:solidFill>
                <a:effectLst/>
                <a:uLnTx/>
                <a:uFillTx/>
                <a:latin typeface="Lucida Sans Unicode"/>
                <a:ea typeface="+mn-ea"/>
                <a:cs typeface="+mn-cs"/>
              </a:rPr>
              <a:t>Come valore di style=“..” possiamo dichiarare più regole di stile:</a:t>
            </a:r>
          </a:p>
          <a:p>
            <a:pPr marL="285750" marR="0" lvl="0" indent="-203200" algn="l" defTabSz="914400" rtl="0" eaLnBrk="1" fontAlgn="auto" latinLnBrk="0" hangingPunct="1">
              <a:lnSpc>
                <a:spcPct val="100000"/>
              </a:lnSpc>
              <a:spcBef>
                <a:spcPts val="400"/>
              </a:spcBef>
              <a:spcAft>
                <a:spcPts val="0"/>
              </a:spcAft>
              <a:buClr>
                <a:srgbClr val="2DA2BF"/>
              </a:buClr>
              <a:buSzPct val="68000"/>
              <a:buFont typeface="Arial" pitchFamily="34" charset="0"/>
              <a:buChar char="•"/>
              <a:tabLst/>
              <a:defRPr/>
            </a:pPr>
            <a:r>
              <a:rPr kumimoji="0" lang="it-IT" sz="2000" b="0" i="0" u="none" strike="noStrike" kern="1200" cap="none" spc="0" normalizeH="0" baseline="0" noProof="0" dirty="0" smtClean="0">
                <a:ln>
                  <a:noFill/>
                </a:ln>
                <a:solidFill>
                  <a:sysClr val="windowText" lastClr="000000"/>
                </a:solidFill>
                <a:effectLst/>
                <a:uLnTx/>
                <a:uFillTx/>
                <a:latin typeface="Lucida Sans Unicode"/>
                <a:ea typeface="+mn-ea"/>
                <a:cs typeface="+mn-cs"/>
              </a:rPr>
              <a:t>chiave: valore;</a:t>
            </a:r>
          </a:p>
          <a:p>
            <a:pPr marL="285750" marR="0" lvl="0" indent="-203200" algn="l" defTabSz="914400" rtl="0" eaLnBrk="1" fontAlgn="auto" latinLnBrk="0" hangingPunct="1">
              <a:lnSpc>
                <a:spcPct val="100000"/>
              </a:lnSpc>
              <a:spcBef>
                <a:spcPts val="400"/>
              </a:spcBef>
              <a:spcAft>
                <a:spcPts val="0"/>
              </a:spcAft>
              <a:buClr>
                <a:srgbClr val="2DA2BF"/>
              </a:buClr>
              <a:buSzPct val="68000"/>
              <a:buFont typeface="Arial" pitchFamily="34" charset="0"/>
              <a:buChar char="•"/>
              <a:tabLst/>
              <a:defRPr/>
            </a:pPr>
            <a:r>
              <a:rPr kumimoji="0" lang="it-IT" sz="2000" b="0" i="0" u="none" strike="noStrike" kern="1200" cap="none" spc="0" normalizeH="0" baseline="0" noProof="0" dirty="0" smtClean="0">
                <a:ln>
                  <a:noFill/>
                </a:ln>
                <a:solidFill>
                  <a:sysClr val="windowText" lastClr="000000"/>
                </a:solidFill>
                <a:effectLst/>
                <a:uLnTx/>
                <a:uFillTx/>
                <a:latin typeface="Lucida Sans Unicode"/>
                <a:ea typeface="+mn-ea"/>
                <a:cs typeface="+mn-cs"/>
              </a:rPr>
              <a:t>chiave: valore;</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2000" b="0" i="0" u="none" strike="noStrike" kern="1200" cap="none" spc="0" normalizeH="0" baseline="0" noProof="0" dirty="0">
              <a:ln>
                <a:noFill/>
              </a:ln>
              <a:solidFill>
                <a:sysClr val="windowText" lastClr="000000"/>
              </a:solidFill>
              <a:effectLst/>
              <a:uLnTx/>
              <a:uFillTx/>
              <a:latin typeface="Lucida Sans Unicode"/>
              <a:ea typeface="+mn-ea"/>
              <a:cs typeface="+mn-cs"/>
            </a:endParaRPr>
          </a:p>
        </p:txBody>
      </p:sp>
      <p:pic>
        <p:nvPicPr>
          <p:cNvPr id="10" name="Segnaposto immagine 10"/>
          <p:cNvPicPr>
            <a:picLocks noChangeAspect="1"/>
          </p:cNvPicPr>
          <p:nvPr/>
        </p:nvPicPr>
        <p:blipFill>
          <a:blip r:embed="rId2">
            <a:extLst>
              <a:ext uri="{28A0092B-C50C-407E-A947-70E740481C1C}">
                <a14:useLocalDpi xmlns:a14="http://schemas.microsoft.com/office/drawing/2010/main" val="0"/>
              </a:ext>
            </a:extLst>
          </a:blip>
          <a:srcRect t="9439" b="9439"/>
          <a:stretch>
            <a:fillRect/>
          </a:stretch>
        </p:blipFill>
        <p:spPr bwMode="auto">
          <a:xfrm>
            <a:off x="7391572" y="2046288"/>
            <a:ext cx="3817937" cy="3097212"/>
          </a:xfrm>
          <a:prstGeom prst="rect">
            <a:avLst/>
          </a:prstGeom>
          <a:noFill/>
          <a:ln w="9525" cap="flat" cmpd="sng" algn="ctr">
            <a:noFill/>
            <a:prstDash val="solid"/>
            <a:miter lim="800000"/>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cap="flat" cmpd="thickThin" algn="ctr">
                <a:solidFill>
                  <a:srgbClr val="000000"/>
                </a:solidFill>
                <a:miter lim="800000"/>
                <a:headEnd/>
                <a:tailEnd/>
              </a14:hiddenLine>
            </a:ext>
          </a:extLst>
        </p:spPr>
      </p:pic>
    </p:spTree>
    <p:extLst>
      <p:ext uri="{BB962C8B-B14F-4D97-AF65-F5344CB8AC3E}">
        <p14:creationId xmlns:p14="http://schemas.microsoft.com/office/powerpoint/2010/main" val="715340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3344" y="420154"/>
            <a:ext cx="10972800" cy="969640"/>
          </a:xfrm>
        </p:spPr>
        <p:txBody>
          <a:bodyPr>
            <a:normAutofit/>
          </a:bodyPr>
          <a:lstStyle/>
          <a:p>
            <a:r>
              <a:rPr lang="it-IT" b="1" dirty="0" smtClean="0"/>
              <a:t>Creare un CSS</a:t>
            </a:r>
            <a:endParaRPr lang="it-IT" b="1" dirty="0"/>
          </a:p>
        </p:txBody>
      </p:sp>
      <p:sp>
        <p:nvSpPr>
          <p:cNvPr id="3" name="Segnaposto contenuto 2"/>
          <p:cNvSpPr>
            <a:spLocks noGrp="1"/>
          </p:cNvSpPr>
          <p:nvPr>
            <p:ph idx="1"/>
          </p:nvPr>
        </p:nvSpPr>
        <p:spPr>
          <a:xfrm>
            <a:off x="763570" y="1451728"/>
            <a:ext cx="10209229" cy="4713576"/>
          </a:xfrm>
        </p:spPr>
        <p:txBody>
          <a:bodyPr>
            <a:normAutofit lnSpcReduction="10000"/>
          </a:bodyPr>
          <a:lstStyle/>
          <a:p>
            <a:pPr marL="0" indent="0">
              <a:buNone/>
            </a:pPr>
            <a:r>
              <a:rPr lang="it-IT" sz="2800" b="1" dirty="0" smtClean="0"/>
              <a:t>Un foglio </a:t>
            </a:r>
            <a:r>
              <a:rPr lang="it-IT" sz="2800" b="1" dirty="0"/>
              <a:t>di stile </a:t>
            </a:r>
            <a:r>
              <a:rPr lang="it-IT" sz="2800" dirty="0" smtClean="0"/>
              <a:t>è un </a:t>
            </a:r>
            <a:r>
              <a:rPr lang="it-IT" sz="2800" dirty="0"/>
              <a:t>insieme di regole, accompagnate, volendo, da qualche nota di </a:t>
            </a:r>
            <a:r>
              <a:rPr lang="it-IT" sz="2800" dirty="0" smtClean="0"/>
              <a:t>commento: </a:t>
            </a:r>
          </a:p>
          <a:p>
            <a:endParaRPr lang="it-IT" dirty="0" smtClean="0"/>
          </a:p>
          <a:p>
            <a:endParaRPr lang="it-IT" dirty="0"/>
          </a:p>
          <a:p>
            <a:pPr marL="0" indent="0">
              <a:buNone/>
            </a:pPr>
            <a:endParaRPr lang="it-IT" sz="2200" dirty="0" smtClean="0"/>
          </a:p>
          <a:p>
            <a:pPr marL="0" indent="0">
              <a:buNone/>
            </a:pPr>
            <a:endParaRPr lang="it-IT" sz="2200" dirty="0"/>
          </a:p>
          <a:p>
            <a:pPr marL="0" indent="0">
              <a:buNone/>
            </a:pPr>
            <a:r>
              <a:rPr lang="it-IT" sz="2600" dirty="0" smtClean="0"/>
              <a:t>L'illustrazione </a:t>
            </a:r>
            <a:r>
              <a:rPr lang="it-IT" sz="2600" dirty="0"/>
              <a:t>mostra la tipica struttura di una regola CSS</a:t>
            </a:r>
            <a:r>
              <a:rPr lang="it-IT" sz="2600" dirty="0" smtClean="0"/>
              <a:t>.</a:t>
            </a:r>
          </a:p>
          <a:p>
            <a:pPr marL="0" indent="0">
              <a:buNone/>
            </a:pPr>
            <a:r>
              <a:rPr lang="it-IT" sz="2600" dirty="0" smtClean="0"/>
              <a:t> </a:t>
            </a:r>
            <a:r>
              <a:rPr lang="it-IT" sz="2600" dirty="0"/>
              <a:t>Essa è composta da due blocchi principali:</a:t>
            </a:r>
          </a:p>
          <a:p>
            <a:r>
              <a:rPr lang="it-IT" sz="2600" b="1" dirty="0"/>
              <a:t>il selettore</a:t>
            </a:r>
            <a:endParaRPr lang="it-IT" sz="2600" dirty="0"/>
          </a:p>
          <a:p>
            <a:r>
              <a:rPr lang="it-IT" sz="2600" b="1" dirty="0"/>
              <a:t>il blocco delle dichiarazioni</a:t>
            </a:r>
            <a:endParaRPr lang="it-IT" sz="2600" dirty="0"/>
          </a:p>
          <a:p>
            <a:endParaRPr lang="it-IT"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437" y="2545236"/>
            <a:ext cx="8419564" cy="11717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7789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09600" y="1640264"/>
            <a:ext cx="10972800" cy="1705837"/>
          </a:xfrm>
        </p:spPr>
        <p:txBody>
          <a:bodyPr>
            <a:noAutofit/>
          </a:bodyPr>
          <a:lstStyle/>
          <a:p>
            <a:pPr marL="0" indent="0">
              <a:buNone/>
            </a:pPr>
            <a:r>
              <a:rPr lang="it-IT" sz="2400" b="1" dirty="0"/>
              <a:t>Il </a:t>
            </a:r>
            <a:r>
              <a:rPr lang="it-IT" sz="2400" b="1" dirty="0" smtClean="0"/>
              <a:t>selettore,</a:t>
            </a:r>
          </a:p>
          <a:p>
            <a:pPr marL="0" indent="0">
              <a:buNone/>
            </a:pPr>
            <a:r>
              <a:rPr lang="it-IT" sz="2400" dirty="0" smtClean="0"/>
              <a:t>serve </a:t>
            </a:r>
            <a:r>
              <a:rPr lang="it-IT" sz="2400" dirty="0"/>
              <a:t>a definire la parte del documento cui verrà applicata la regola. </a:t>
            </a:r>
            <a:endParaRPr lang="it-IT" sz="2400" dirty="0" smtClean="0"/>
          </a:p>
          <a:p>
            <a:pPr marL="0" indent="0">
              <a:buNone/>
            </a:pPr>
            <a:r>
              <a:rPr lang="it-IT" sz="2400" dirty="0" smtClean="0"/>
              <a:t>In </a:t>
            </a:r>
            <a:r>
              <a:rPr lang="it-IT" sz="2400" dirty="0"/>
              <a:t>questo caso, ad esempio, verranno formattati tutti gli elementi</a:t>
            </a:r>
            <a:r>
              <a:rPr lang="it-IT" sz="2400" b="1" dirty="0"/>
              <a:t>&lt;H1&gt;</a:t>
            </a:r>
            <a:r>
              <a:rPr lang="it-IT" sz="2400" dirty="0"/>
              <a:t>: </a:t>
            </a:r>
            <a:r>
              <a:rPr lang="it-IT" sz="2400" dirty="0" smtClean="0"/>
              <a:t/>
            </a:r>
            <a:br>
              <a:rPr lang="it-IT" sz="2400" dirty="0" smtClean="0"/>
            </a:br>
            <a:r>
              <a:rPr lang="it-IT" sz="2400" dirty="0" smtClean="0"/>
              <a:t>lo </a:t>
            </a:r>
            <a:r>
              <a:rPr lang="it-IT" sz="2400" dirty="0"/>
              <a:t>sfondo sarà rosso, il colore del testo bianco. </a:t>
            </a:r>
            <a:endParaRPr lang="it-IT" sz="2400" dirty="0" smtClean="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84139"/>
          <a:stretch/>
        </p:blipFill>
        <p:spPr bwMode="auto">
          <a:xfrm>
            <a:off x="4755729" y="3801759"/>
            <a:ext cx="2087198" cy="18315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Titolo 1"/>
          <p:cNvSpPr>
            <a:spLocks noGrp="1"/>
          </p:cNvSpPr>
          <p:nvPr>
            <p:ph type="title"/>
          </p:nvPr>
        </p:nvSpPr>
        <p:spPr>
          <a:xfrm>
            <a:off x="613344" y="420154"/>
            <a:ext cx="10972800" cy="969640"/>
          </a:xfrm>
        </p:spPr>
        <p:txBody>
          <a:bodyPr>
            <a:normAutofit/>
          </a:bodyPr>
          <a:lstStyle/>
          <a:p>
            <a:r>
              <a:rPr lang="it-IT" b="1" dirty="0" smtClean="0"/>
              <a:t>Creare un CSS</a:t>
            </a:r>
            <a:endParaRPr lang="it-IT" b="1" dirty="0"/>
          </a:p>
        </p:txBody>
      </p:sp>
    </p:spTree>
    <p:extLst>
      <p:ext uri="{BB962C8B-B14F-4D97-AF65-F5344CB8AC3E}">
        <p14:creationId xmlns:p14="http://schemas.microsoft.com/office/powerpoint/2010/main" val="19409263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735538" y="1593130"/>
            <a:ext cx="10402901" cy="2365921"/>
          </a:xfrm>
        </p:spPr>
        <p:txBody>
          <a:bodyPr>
            <a:noAutofit/>
          </a:bodyPr>
          <a:lstStyle/>
          <a:p>
            <a:pPr marL="0" indent="0">
              <a:buNone/>
            </a:pPr>
            <a:r>
              <a:rPr lang="it-IT" sz="2400" b="1" dirty="0" smtClean="0"/>
              <a:t>Il blocco delle dichiarazioni </a:t>
            </a:r>
            <a:r>
              <a:rPr lang="it-IT" sz="2400" dirty="0" smtClean="0"/>
              <a:t>è </a:t>
            </a:r>
            <a:r>
              <a:rPr lang="it-IT" sz="2400" dirty="0"/>
              <a:t>delimitato rispetto al selettore e alle altre regole da </a:t>
            </a:r>
            <a:r>
              <a:rPr lang="it-IT" sz="2400" b="1" dirty="0"/>
              <a:t>due parentesi graffe</a:t>
            </a:r>
            <a:r>
              <a:rPr lang="it-IT" sz="2400" dirty="0"/>
              <a:t>. Al suo interno possono trovare posto più dichiarazioni. Esse sono sempre composte da una coppia:</a:t>
            </a:r>
          </a:p>
          <a:p>
            <a:r>
              <a:rPr lang="it-IT" sz="2400" b="1" dirty="0"/>
              <a:t>proprietà</a:t>
            </a:r>
            <a:endParaRPr lang="it-IT" sz="2400" dirty="0"/>
          </a:p>
          <a:p>
            <a:r>
              <a:rPr lang="it-IT" sz="2400" b="1" dirty="0"/>
              <a:t>valore</a:t>
            </a:r>
            <a:endParaRPr lang="it-IT" sz="2400" dirty="0"/>
          </a:p>
          <a:p>
            <a:pPr marL="0" indent="0">
              <a:buNone/>
            </a:pPr>
            <a:r>
              <a:rPr lang="it-IT" sz="2400" dirty="0" smtClean="0"/>
              <a:t> </a:t>
            </a:r>
            <a:endParaRPr lang="it-IT" sz="2400" dirty="0"/>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482"/>
          <a:stretch/>
        </p:blipFill>
        <p:spPr bwMode="auto">
          <a:xfrm>
            <a:off x="1679510" y="4180114"/>
            <a:ext cx="8308529" cy="1625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itolo 1"/>
          <p:cNvSpPr>
            <a:spLocks noGrp="1"/>
          </p:cNvSpPr>
          <p:nvPr>
            <p:ph type="title"/>
          </p:nvPr>
        </p:nvSpPr>
        <p:spPr>
          <a:xfrm>
            <a:off x="613344" y="420154"/>
            <a:ext cx="10972800" cy="969640"/>
          </a:xfrm>
        </p:spPr>
        <p:txBody>
          <a:bodyPr>
            <a:normAutofit/>
          </a:bodyPr>
          <a:lstStyle/>
          <a:p>
            <a:r>
              <a:rPr lang="it-IT" b="1" dirty="0" smtClean="0"/>
              <a:t>Creare un CSS</a:t>
            </a:r>
            <a:endParaRPr lang="it-IT" b="1" dirty="0"/>
          </a:p>
        </p:txBody>
      </p:sp>
    </p:spTree>
    <p:extLst>
      <p:ext uri="{BB962C8B-B14F-4D97-AF65-F5344CB8AC3E}">
        <p14:creationId xmlns:p14="http://schemas.microsoft.com/office/powerpoint/2010/main" val="8731211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smtClean="0"/>
              <a:t>Cosa permettono di fare i CSS</a:t>
            </a:r>
            <a:endParaRPr lang="it-IT" dirty="0"/>
          </a:p>
        </p:txBody>
      </p:sp>
      <p:sp>
        <p:nvSpPr>
          <p:cNvPr id="4" name="Segnaposto contenuto 1"/>
          <p:cNvSpPr txBox="1">
            <a:spLocks/>
          </p:cNvSpPr>
          <p:nvPr/>
        </p:nvSpPr>
        <p:spPr bwMode="auto">
          <a:xfrm>
            <a:off x="1097280" y="2213712"/>
            <a:ext cx="5414052"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CSS acronimo di </a:t>
            </a:r>
            <a:r>
              <a:rPr kumimoji="0" lang="it-IT" altLang="it-IT" sz="1600" b="1" i="0" u="none" strike="noStrike" kern="1200" cap="none" spc="0" normalizeH="0" baseline="0" noProof="0" dirty="0" err="1" smtClean="0">
                <a:ln>
                  <a:noFill/>
                </a:ln>
                <a:solidFill>
                  <a:sysClr val="windowText" lastClr="000000"/>
                </a:solidFill>
                <a:effectLst/>
                <a:uLnTx/>
                <a:uFillTx/>
                <a:latin typeface="Lucida Sans Unicode"/>
                <a:ea typeface="+mn-ea"/>
                <a:cs typeface="+mn-cs"/>
              </a:rPr>
              <a:t>Cascading</a:t>
            </a:r>
            <a:r>
              <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 Style </a:t>
            </a:r>
            <a:r>
              <a:rPr kumimoji="0" lang="it-IT" altLang="it-IT" sz="1600" b="1" i="0" u="none" strike="noStrike" kern="1200" cap="none" spc="0" normalizeH="0" baseline="0" noProof="0" dirty="0" err="1" smtClean="0">
                <a:ln>
                  <a:noFill/>
                </a:ln>
                <a:solidFill>
                  <a:sysClr val="windowText" lastClr="000000"/>
                </a:solidFill>
                <a:effectLst/>
                <a:uLnTx/>
                <a:uFillTx/>
                <a:latin typeface="Lucida Sans Unicode"/>
                <a:ea typeface="+mn-ea"/>
                <a:cs typeface="+mn-cs"/>
              </a:rPr>
              <a:t>Sheets</a:t>
            </a:r>
            <a:r>
              <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 ossia Fogli di stile a cascata</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HTML 	              parte strutturale del documento</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CSS 	              presentazione del documento</a:t>
            </a:r>
            <a:endPar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8784" y="3963270"/>
            <a:ext cx="1008062" cy="1247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7834" y="2143862"/>
            <a:ext cx="989012" cy="1225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Freccia a destra 8"/>
          <p:cNvSpPr/>
          <p:nvPr/>
        </p:nvSpPr>
        <p:spPr>
          <a:xfrm>
            <a:off x="2223354" y="3369412"/>
            <a:ext cx="503238" cy="215900"/>
          </a:xfrm>
          <a:prstGeom prst="rightArrow">
            <a:avLst/>
          </a:prstGeom>
          <a:gradFill rotWithShape="1">
            <a:gsLst>
              <a:gs pos="0">
                <a:srgbClr val="EB641B">
                  <a:shade val="15000"/>
                  <a:satMod val="180000"/>
                </a:srgbClr>
              </a:gs>
              <a:gs pos="50000">
                <a:srgbClr val="EB641B">
                  <a:shade val="45000"/>
                  <a:satMod val="170000"/>
                </a:srgbClr>
              </a:gs>
              <a:gs pos="70000">
                <a:srgbClr val="EB641B">
                  <a:tint val="99000"/>
                  <a:shade val="65000"/>
                  <a:satMod val="155000"/>
                </a:srgbClr>
              </a:gs>
              <a:gs pos="100000">
                <a:srgbClr val="EB641B">
                  <a:tint val="95500"/>
                  <a:shade val="100000"/>
                  <a:satMod val="155000"/>
                </a:srgbClr>
              </a:gs>
            </a:gsLst>
            <a:lin ang="16200000" scaled="0"/>
          </a:gradFill>
          <a:ln w="9525" cap="flat" cmpd="sng" algn="ctr">
            <a:solidFill>
              <a:srgbClr val="EB641B"/>
            </a:solidFill>
            <a:prstDash val="solid"/>
          </a:ln>
          <a:effectLst>
            <a:outerShdw blurRad="50800" dist="381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Lucida Sans Unicode"/>
              <a:ea typeface="+mn-ea"/>
              <a:cs typeface="+mn-cs"/>
            </a:endParaRPr>
          </a:p>
        </p:txBody>
      </p:sp>
      <p:sp>
        <p:nvSpPr>
          <p:cNvPr id="8" name="Freccia a destra 9"/>
          <p:cNvSpPr/>
          <p:nvPr/>
        </p:nvSpPr>
        <p:spPr>
          <a:xfrm>
            <a:off x="1789967" y="4267143"/>
            <a:ext cx="936625" cy="215900"/>
          </a:xfrm>
          <a:prstGeom prst="rightArrow">
            <a:avLst/>
          </a:prstGeom>
          <a:gradFill rotWithShape="1">
            <a:gsLst>
              <a:gs pos="0">
                <a:srgbClr val="EB641B">
                  <a:shade val="15000"/>
                  <a:satMod val="180000"/>
                </a:srgbClr>
              </a:gs>
              <a:gs pos="50000">
                <a:srgbClr val="EB641B">
                  <a:shade val="45000"/>
                  <a:satMod val="170000"/>
                </a:srgbClr>
              </a:gs>
              <a:gs pos="70000">
                <a:srgbClr val="EB641B">
                  <a:tint val="99000"/>
                  <a:shade val="65000"/>
                  <a:satMod val="155000"/>
                </a:srgbClr>
              </a:gs>
              <a:gs pos="100000">
                <a:srgbClr val="EB641B">
                  <a:tint val="95500"/>
                  <a:shade val="100000"/>
                  <a:satMod val="155000"/>
                </a:srgbClr>
              </a:gs>
            </a:gsLst>
            <a:lin ang="16200000" scaled="0"/>
          </a:gradFill>
          <a:ln w="9525" cap="flat" cmpd="sng" algn="ctr">
            <a:solidFill>
              <a:srgbClr val="EB641B"/>
            </a:solidFill>
            <a:prstDash val="solid"/>
          </a:ln>
          <a:effectLst>
            <a:outerShdw blurRad="50800" dist="381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Lucida Sans Unicode"/>
              <a:ea typeface="+mn-ea"/>
              <a:cs typeface="+mn-cs"/>
            </a:endParaRPr>
          </a:p>
        </p:txBody>
      </p:sp>
    </p:spTree>
    <p:extLst>
      <p:ext uri="{BB962C8B-B14F-4D97-AF65-F5344CB8AC3E}">
        <p14:creationId xmlns:p14="http://schemas.microsoft.com/office/powerpoint/2010/main" val="10496940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795829" y="1501024"/>
            <a:ext cx="10312404" cy="1656184"/>
          </a:xfrm>
        </p:spPr>
        <p:txBody>
          <a:bodyPr>
            <a:noAutofit/>
          </a:bodyPr>
          <a:lstStyle/>
          <a:p>
            <a:pPr marL="0" indent="0">
              <a:buNone/>
            </a:pPr>
            <a:r>
              <a:rPr lang="it-IT" sz="2800" dirty="0" smtClean="0"/>
              <a:t>La </a:t>
            </a:r>
            <a:r>
              <a:rPr lang="it-IT" sz="2800" b="1" dirty="0"/>
              <a:t>proprietà</a:t>
            </a:r>
            <a:r>
              <a:rPr lang="it-IT" sz="2800" i="1" dirty="0"/>
              <a:t> </a:t>
            </a:r>
            <a:r>
              <a:rPr lang="it-IT" sz="2800" dirty="0"/>
              <a:t>definisce un aspetto dell'elemento da modificare </a:t>
            </a:r>
            <a:r>
              <a:rPr lang="it-IT" sz="2800" dirty="0" smtClean="0"/>
              <a:t>(dimensioni, margini</a:t>
            </a:r>
            <a:r>
              <a:rPr lang="it-IT" sz="2800" dirty="0"/>
              <a:t>, colore di sfondo, </a:t>
            </a:r>
            <a:r>
              <a:rPr lang="it-IT" sz="2800" dirty="0" err="1"/>
              <a:t>etc</a:t>
            </a:r>
            <a:r>
              <a:rPr lang="it-IT" sz="2800" dirty="0"/>
              <a:t>) secondo il </a:t>
            </a:r>
            <a:r>
              <a:rPr lang="it-IT" sz="2800" b="1" dirty="0"/>
              <a:t>valore</a:t>
            </a:r>
            <a:r>
              <a:rPr lang="it-IT" sz="2800" dirty="0"/>
              <a:t> espresso.</a:t>
            </a:r>
          </a:p>
          <a:p>
            <a:pPr marL="0" indent="0">
              <a:buNone/>
            </a:pPr>
            <a:r>
              <a:rPr lang="it-IT" sz="2400" dirty="0" smtClean="0"/>
              <a:t> </a:t>
            </a:r>
            <a:endParaRPr lang="it-IT" sz="2400" dirty="0"/>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448" r="48868"/>
          <a:stretch/>
        </p:blipFill>
        <p:spPr bwMode="auto">
          <a:xfrm>
            <a:off x="3473690" y="3534280"/>
            <a:ext cx="3114631" cy="13681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itolo 1"/>
          <p:cNvSpPr>
            <a:spLocks noGrp="1"/>
          </p:cNvSpPr>
          <p:nvPr>
            <p:ph type="title"/>
          </p:nvPr>
        </p:nvSpPr>
        <p:spPr>
          <a:xfrm>
            <a:off x="613344" y="420154"/>
            <a:ext cx="10972800" cy="969640"/>
          </a:xfrm>
        </p:spPr>
        <p:txBody>
          <a:bodyPr>
            <a:normAutofit/>
          </a:bodyPr>
          <a:lstStyle/>
          <a:p>
            <a:r>
              <a:rPr lang="it-IT" b="1" dirty="0" smtClean="0"/>
              <a:t>Creare un CSS</a:t>
            </a:r>
            <a:endParaRPr lang="it-IT" b="1" dirty="0"/>
          </a:p>
        </p:txBody>
      </p:sp>
    </p:spTree>
    <p:extLst>
      <p:ext uri="{BB962C8B-B14F-4D97-AF65-F5344CB8AC3E}">
        <p14:creationId xmlns:p14="http://schemas.microsoft.com/office/powerpoint/2010/main" val="21121692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Per ereditarietà si intende il comportamento per cui molte proprietà impostate per un elemento sono automaticamente </a:t>
            </a:r>
            <a:r>
              <a:rPr kumimoji="0" lang="it-IT" altLang="it-IT" sz="1600" b="1" i="0" u="none" strike="noStrike" kern="1200" cap="none" spc="0" normalizeH="0" baseline="0" noProof="0" smtClean="0">
                <a:ln>
                  <a:noFill/>
                </a:ln>
                <a:solidFill>
                  <a:sysClr val="windowText" lastClr="000000"/>
                </a:solidFill>
                <a:effectLst/>
                <a:uLnTx/>
                <a:uFillTx/>
                <a:latin typeface="Lucida Sans Unicode"/>
                <a:ea typeface="+mn-ea"/>
                <a:cs typeface="+mn-cs"/>
              </a:rPr>
              <a:t>ereditate</a:t>
            </a: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 dai suoi discendenti.</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Ereditarietà del CSS</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7" name="Segnaposto immagine 11"/>
          <p:cNvPicPr>
            <a:picLocks noChangeAspect="1"/>
          </p:cNvPicPr>
          <p:nvPr/>
        </p:nvPicPr>
        <p:blipFill>
          <a:blip r:embed="rId2">
            <a:extLst>
              <a:ext uri="{28A0092B-C50C-407E-A947-70E740481C1C}">
                <a14:useLocalDpi xmlns:a14="http://schemas.microsoft.com/office/drawing/2010/main" val="0"/>
              </a:ext>
            </a:extLst>
          </a:blip>
          <a:srcRect l="-7384" t="-34" r="2" b="2939"/>
          <a:stretch>
            <a:fillRect/>
          </a:stretch>
        </p:blipFill>
        <p:spPr bwMode="auto">
          <a:xfrm>
            <a:off x="5068888" y="1163638"/>
            <a:ext cx="3817937" cy="4394200"/>
          </a:xfrm>
          <a:prstGeom prst="rect">
            <a:avLst/>
          </a:prstGeom>
          <a:noFill/>
          <a:ln w="9525" cap="flat" cmpd="sng" algn="ctr">
            <a:noFill/>
            <a:prstDash val="solid"/>
            <a:miter lim="800000"/>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cap="flat" cmpd="thickThin" algn="ctr">
                <a:solidFill>
                  <a:srgbClr val="000000"/>
                </a:solidFill>
                <a:miter lim="800000"/>
                <a:headEnd/>
                <a:tailEnd/>
              </a14:hiddenLine>
            </a:ext>
          </a:extLst>
        </p:spPr>
      </p:pic>
    </p:spTree>
    <p:extLst>
      <p:ext uri="{BB962C8B-B14F-4D97-AF65-F5344CB8AC3E}">
        <p14:creationId xmlns:p14="http://schemas.microsoft.com/office/powerpoint/2010/main" val="5776486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txBox="1">
            <a:spLocks/>
          </p:cNvSpPr>
          <p:nvPr/>
        </p:nvSpPr>
        <p:spPr bwMode="auto">
          <a:xfrm>
            <a:off x="388938" y="102408"/>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Ereditarietà del CSS</a:t>
            </a:r>
          </a:p>
        </p:txBody>
      </p:sp>
      <p:sp>
        <p:nvSpPr>
          <p:cNvPr id="9" name="Segnaposto contenuto 2"/>
          <p:cNvSpPr txBox="1">
            <a:spLocks/>
          </p:cNvSpPr>
          <p:nvPr/>
        </p:nvSpPr>
        <p:spPr>
          <a:xfrm>
            <a:off x="491833" y="1353543"/>
            <a:ext cx="9036495" cy="129614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000" dirty="0"/>
              <a:t>A</a:t>
            </a:r>
            <a:r>
              <a:rPr lang="it-IT" sz="2000" dirty="0" smtClean="0"/>
              <a:t>lcune impostazione di stile applicate a un elemento verranno ereditate anche dai suoi discendenti finché non viene dichiarato un selettore con le stesse proprietà, l’eredità viene spezzata</a:t>
            </a:r>
          </a:p>
        </p:txBody>
      </p:sp>
      <p:sp>
        <p:nvSpPr>
          <p:cNvPr id="10" name="Segnaposto contenuto 2"/>
          <p:cNvSpPr txBox="1">
            <a:spLocks/>
          </p:cNvSpPr>
          <p:nvPr/>
        </p:nvSpPr>
        <p:spPr bwMode="auto">
          <a:xfrm>
            <a:off x="512506" y="2455536"/>
            <a:ext cx="1296144" cy="5760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it-IT" sz="2400" b="1" dirty="0" smtClean="0"/>
              <a:t>CASO 1</a:t>
            </a:r>
            <a:endParaRPr lang="it-IT" sz="2400" dirty="0" smtClean="0"/>
          </a:p>
        </p:txBody>
      </p:sp>
      <p:sp>
        <p:nvSpPr>
          <p:cNvPr id="11" name="Segnaposto contenuto 2"/>
          <p:cNvSpPr txBox="1">
            <a:spLocks/>
          </p:cNvSpPr>
          <p:nvPr/>
        </p:nvSpPr>
        <p:spPr bwMode="auto">
          <a:xfrm>
            <a:off x="4904994" y="2455536"/>
            <a:ext cx="1296144" cy="5760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it-IT" sz="2400" b="1" dirty="0" smtClean="0"/>
              <a:t>CASO 2</a:t>
            </a:r>
            <a:endParaRPr lang="it-IT" sz="2400" dirty="0" smtClean="0"/>
          </a:p>
        </p:txBody>
      </p:sp>
      <p:pic>
        <p:nvPicPr>
          <p:cNvPr id="12" name="Immagine 11"/>
          <p:cNvPicPr>
            <a:picLocks noChangeAspect="1"/>
          </p:cNvPicPr>
          <p:nvPr/>
        </p:nvPicPr>
        <p:blipFill>
          <a:blip r:embed="rId2"/>
          <a:stretch>
            <a:fillRect/>
          </a:stretch>
        </p:blipFill>
        <p:spPr>
          <a:xfrm>
            <a:off x="584514" y="3103608"/>
            <a:ext cx="3163676" cy="1224136"/>
          </a:xfrm>
          <a:prstGeom prst="rect">
            <a:avLst/>
          </a:prstGeom>
        </p:spPr>
      </p:pic>
      <p:pic>
        <p:nvPicPr>
          <p:cNvPr id="13" name="Immagine 12"/>
          <p:cNvPicPr>
            <a:picLocks noChangeAspect="1"/>
          </p:cNvPicPr>
          <p:nvPr/>
        </p:nvPicPr>
        <p:blipFill>
          <a:blip r:embed="rId3"/>
          <a:stretch>
            <a:fillRect/>
          </a:stretch>
        </p:blipFill>
        <p:spPr>
          <a:xfrm>
            <a:off x="4977002" y="2815576"/>
            <a:ext cx="2743200" cy="1866900"/>
          </a:xfrm>
          <a:prstGeom prst="rect">
            <a:avLst/>
          </a:prstGeom>
        </p:spPr>
      </p:pic>
      <p:pic>
        <p:nvPicPr>
          <p:cNvPr id="14" name="Immagine 13"/>
          <p:cNvPicPr>
            <a:picLocks noChangeAspect="1"/>
          </p:cNvPicPr>
          <p:nvPr/>
        </p:nvPicPr>
        <p:blipFill>
          <a:blip r:embed="rId4"/>
          <a:stretch>
            <a:fillRect/>
          </a:stretch>
        </p:blipFill>
        <p:spPr>
          <a:xfrm>
            <a:off x="8490402" y="2614326"/>
            <a:ext cx="2870200" cy="787400"/>
          </a:xfrm>
          <a:prstGeom prst="rect">
            <a:avLst/>
          </a:prstGeom>
        </p:spPr>
      </p:pic>
      <p:sp>
        <p:nvSpPr>
          <p:cNvPr id="18" name="Segnaposto contenuto 2"/>
          <p:cNvSpPr txBox="1">
            <a:spLocks/>
          </p:cNvSpPr>
          <p:nvPr/>
        </p:nvSpPr>
        <p:spPr bwMode="auto">
          <a:xfrm>
            <a:off x="524047" y="4879771"/>
            <a:ext cx="10370841" cy="1978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it-IT" sz="2000" b="1" dirty="0" smtClean="0"/>
              <a:t>CASO 1 tutti gli elementi contenuti in body ereditano le proprietà dichiarate  </a:t>
            </a:r>
          </a:p>
          <a:p>
            <a:pPr marL="0" indent="0">
              <a:buFont typeface="Arial" charset="0"/>
              <a:buNone/>
            </a:pPr>
            <a:r>
              <a:rPr lang="it-IT" sz="2000" b="1" dirty="0" smtClean="0"/>
              <a:t>CASO 2 anche se il selettore “DIV” viene dichiarato prima di “BODY” l’ereditarietà  viene spezzata comunque perché il selettore è specifico per l’elemento discendente</a:t>
            </a:r>
            <a:endParaRPr lang="it-IT" sz="2000" dirty="0" smtClean="0"/>
          </a:p>
        </p:txBody>
      </p:sp>
    </p:spTree>
    <p:extLst>
      <p:ext uri="{BB962C8B-B14F-4D97-AF65-F5344CB8AC3E}">
        <p14:creationId xmlns:p14="http://schemas.microsoft.com/office/powerpoint/2010/main" val="19152298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txBox="1">
            <a:spLocks/>
          </p:cNvSpPr>
          <p:nvPr/>
        </p:nvSpPr>
        <p:spPr bwMode="auto">
          <a:xfrm>
            <a:off x="388938" y="102408"/>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Ereditarietà del CSS</a:t>
            </a:r>
          </a:p>
        </p:txBody>
      </p:sp>
      <p:sp>
        <p:nvSpPr>
          <p:cNvPr id="18" name="Segnaposto contenuto 2"/>
          <p:cNvSpPr txBox="1">
            <a:spLocks/>
          </p:cNvSpPr>
          <p:nvPr/>
        </p:nvSpPr>
        <p:spPr>
          <a:xfrm>
            <a:off x="412839" y="1714588"/>
            <a:ext cx="8301608" cy="117654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000" b="1" dirty="0" smtClean="0"/>
              <a:t>Fogli di stile a “cascata”:</a:t>
            </a:r>
            <a:r>
              <a:rPr lang="it-IT" sz="2000" dirty="0" smtClean="0"/>
              <a:t> se ad un elemento vengono applicate due volte le stesse proprietà sarà sempre l’ultima a prevalere.</a:t>
            </a:r>
          </a:p>
        </p:txBody>
      </p:sp>
      <p:pic>
        <p:nvPicPr>
          <p:cNvPr id="19" name="Immagine 18"/>
          <p:cNvPicPr>
            <a:picLocks noChangeAspect="1"/>
          </p:cNvPicPr>
          <p:nvPr/>
        </p:nvPicPr>
        <p:blipFill>
          <a:blip r:embed="rId2"/>
          <a:stretch>
            <a:fillRect/>
          </a:stretch>
        </p:blipFill>
        <p:spPr>
          <a:xfrm>
            <a:off x="4788024" y="3423467"/>
            <a:ext cx="3478260" cy="1296144"/>
          </a:xfrm>
          <a:prstGeom prst="rect">
            <a:avLst/>
          </a:prstGeom>
        </p:spPr>
      </p:pic>
      <p:pic>
        <p:nvPicPr>
          <p:cNvPr id="20" name="Immagine 19"/>
          <p:cNvPicPr>
            <a:picLocks noChangeAspect="1"/>
          </p:cNvPicPr>
          <p:nvPr/>
        </p:nvPicPr>
        <p:blipFill>
          <a:blip r:embed="rId3"/>
          <a:stretch>
            <a:fillRect/>
          </a:stretch>
        </p:blipFill>
        <p:spPr>
          <a:xfrm>
            <a:off x="467544" y="3423467"/>
            <a:ext cx="3461853" cy="1886792"/>
          </a:xfrm>
          <a:prstGeom prst="rect">
            <a:avLst/>
          </a:prstGeom>
        </p:spPr>
      </p:pic>
      <p:sp>
        <p:nvSpPr>
          <p:cNvPr id="21" name="Segnaposto contenuto 2"/>
          <p:cNvSpPr txBox="1">
            <a:spLocks/>
          </p:cNvSpPr>
          <p:nvPr/>
        </p:nvSpPr>
        <p:spPr bwMode="auto">
          <a:xfrm>
            <a:off x="395536" y="2933995"/>
            <a:ext cx="1296144" cy="5760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it-IT" sz="2400" b="1" dirty="0" smtClean="0"/>
              <a:t>CASO 1</a:t>
            </a:r>
            <a:endParaRPr lang="it-IT" sz="2400" dirty="0" smtClean="0"/>
          </a:p>
        </p:txBody>
      </p:sp>
      <p:sp>
        <p:nvSpPr>
          <p:cNvPr id="22" name="Segnaposto contenuto 2"/>
          <p:cNvSpPr txBox="1">
            <a:spLocks/>
          </p:cNvSpPr>
          <p:nvPr/>
        </p:nvSpPr>
        <p:spPr bwMode="auto">
          <a:xfrm>
            <a:off x="4788024" y="2933995"/>
            <a:ext cx="1296144" cy="5760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it-IT" sz="2400" b="1" dirty="0" smtClean="0"/>
              <a:t>CASO 2</a:t>
            </a:r>
            <a:endParaRPr lang="it-IT" sz="2400" dirty="0" smtClean="0"/>
          </a:p>
        </p:txBody>
      </p:sp>
      <p:sp>
        <p:nvSpPr>
          <p:cNvPr id="23" name="Segnaposto contenuto 2"/>
          <p:cNvSpPr txBox="1">
            <a:spLocks/>
          </p:cNvSpPr>
          <p:nvPr/>
        </p:nvSpPr>
        <p:spPr bwMode="auto">
          <a:xfrm>
            <a:off x="412839" y="5661248"/>
            <a:ext cx="8301608" cy="792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it-IT" sz="2000" b="1" dirty="0" smtClean="0"/>
              <a:t>La seconda sovrascrive la prima</a:t>
            </a:r>
            <a:endParaRPr lang="it-IT" sz="2000" dirty="0" smtClean="0"/>
          </a:p>
        </p:txBody>
      </p:sp>
    </p:spTree>
    <p:extLst>
      <p:ext uri="{BB962C8B-B14F-4D97-AF65-F5344CB8AC3E}">
        <p14:creationId xmlns:p14="http://schemas.microsoft.com/office/powerpoint/2010/main" val="6365276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txBox="1">
            <a:spLocks/>
          </p:cNvSpPr>
          <p:nvPr/>
        </p:nvSpPr>
        <p:spPr bwMode="auto">
          <a:xfrm>
            <a:off x="388938" y="102408"/>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Ereditarietà del CSS</a:t>
            </a:r>
          </a:p>
        </p:txBody>
      </p:sp>
      <p:sp>
        <p:nvSpPr>
          <p:cNvPr id="15" name="Segnaposto contenuto 2"/>
          <p:cNvSpPr>
            <a:spLocks noGrp="1"/>
          </p:cNvSpPr>
          <p:nvPr/>
        </p:nvSpPr>
        <p:spPr bwMode="auto">
          <a:xfrm>
            <a:off x="495934" y="1309660"/>
            <a:ext cx="8301608" cy="792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IT" sz="2000" b="1" kern="1200" dirty="0" smtClean="0"/>
              <a:t>!</a:t>
            </a:r>
            <a:r>
              <a:rPr lang="it-IT" sz="2000" b="1" kern="1200" dirty="0" err="1" smtClean="0"/>
              <a:t>important</a:t>
            </a:r>
            <a:r>
              <a:rPr lang="it-IT" sz="2000" b="1" kern="1200" dirty="0" smtClean="0"/>
              <a:t>:</a:t>
            </a:r>
            <a:r>
              <a:rPr lang="it-IT" sz="2000" kern="1200" dirty="0" smtClean="0"/>
              <a:t> serve a far prevalere una regola rispetto alle altre.</a:t>
            </a:r>
          </a:p>
        </p:txBody>
      </p:sp>
      <p:sp>
        <p:nvSpPr>
          <p:cNvPr id="16" name="Segnaposto contenuto 2"/>
          <p:cNvSpPr txBox="1">
            <a:spLocks/>
          </p:cNvSpPr>
          <p:nvPr/>
        </p:nvSpPr>
        <p:spPr bwMode="auto">
          <a:xfrm>
            <a:off x="495341" y="2204727"/>
            <a:ext cx="1296144" cy="5760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indent="0">
              <a:buFont typeface="Arial" charset="0"/>
              <a:buNone/>
            </a:pPr>
            <a:r>
              <a:rPr lang="it-IT" sz="2400" b="1" kern="1200" dirty="0" smtClean="0"/>
              <a:t>CASO 1</a:t>
            </a:r>
            <a:endParaRPr lang="it-IT" sz="2400" kern="1200" dirty="0" smtClean="0"/>
          </a:p>
        </p:txBody>
      </p:sp>
      <p:sp>
        <p:nvSpPr>
          <p:cNvPr id="17" name="Segnaposto contenuto 2"/>
          <p:cNvSpPr txBox="1">
            <a:spLocks/>
          </p:cNvSpPr>
          <p:nvPr/>
        </p:nvSpPr>
        <p:spPr bwMode="auto">
          <a:xfrm>
            <a:off x="4887829" y="2204727"/>
            <a:ext cx="1296144" cy="5760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indent="0">
              <a:buFont typeface="Arial" charset="0"/>
              <a:buNone/>
            </a:pPr>
            <a:r>
              <a:rPr lang="it-IT" sz="2400" b="1" kern="1200" dirty="0" smtClean="0"/>
              <a:t>CASO 2</a:t>
            </a:r>
            <a:endParaRPr lang="it-IT" sz="2400" kern="1200" dirty="0" smtClean="0"/>
          </a:p>
        </p:txBody>
      </p:sp>
      <p:sp>
        <p:nvSpPr>
          <p:cNvPr id="24" name="Segnaposto contenuto 2"/>
          <p:cNvSpPr txBox="1">
            <a:spLocks/>
          </p:cNvSpPr>
          <p:nvPr/>
        </p:nvSpPr>
        <p:spPr bwMode="auto">
          <a:xfrm>
            <a:off x="495934" y="5198092"/>
            <a:ext cx="8301608" cy="8712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indent="0">
              <a:buFont typeface="Arial" charset="0"/>
              <a:buNone/>
            </a:pPr>
            <a:r>
              <a:rPr lang="it-IT" sz="2000" b="1" kern="1200" dirty="0" smtClean="0"/>
              <a:t>Nel CASO 1 la prima prevale sulla seconda</a:t>
            </a:r>
          </a:p>
          <a:p>
            <a:pPr marL="0" indent="0">
              <a:buFont typeface="Arial" charset="0"/>
              <a:buNone/>
            </a:pPr>
            <a:r>
              <a:rPr lang="it-IT" sz="2000" b="1" kern="1200" dirty="0" smtClean="0"/>
              <a:t>Nel CASO 2 verrà seguito il normale ordine a cascata</a:t>
            </a:r>
            <a:endParaRPr lang="it-IT" sz="2000" kern="1200" dirty="0" smtClean="0"/>
          </a:p>
        </p:txBody>
      </p:sp>
      <p:pic>
        <p:nvPicPr>
          <p:cNvPr id="25" name="Immagine 24"/>
          <p:cNvPicPr>
            <a:picLocks noChangeAspect="1"/>
          </p:cNvPicPr>
          <p:nvPr/>
        </p:nvPicPr>
        <p:blipFill>
          <a:blip r:embed="rId2"/>
          <a:stretch>
            <a:fillRect/>
          </a:stretch>
        </p:blipFill>
        <p:spPr>
          <a:xfrm>
            <a:off x="495341" y="2780791"/>
            <a:ext cx="4132633" cy="1800200"/>
          </a:xfrm>
          <a:prstGeom prst="rect">
            <a:avLst/>
          </a:prstGeom>
        </p:spPr>
      </p:pic>
      <p:pic>
        <p:nvPicPr>
          <p:cNvPr id="26" name="Immagine 25"/>
          <p:cNvPicPr>
            <a:picLocks noChangeAspect="1"/>
          </p:cNvPicPr>
          <p:nvPr/>
        </p:nvPicPr>
        <p:blipFill>
          <a:blip r:embed="rId3"/>
          <a:stretch>
            <a:fillRect/>
          </a:stretch>
        </p:blipFill>
        <p:spPr>
          <a:xfrm>
            <a:off x="4887829" y="2852799"/>
            <a:ext cx="4169516" cy="1656184"/>
          </a:xfrm>
          <a:prstGeom prst="rect">
            <a:avLst/>
          </a:prstGeom>
        </p:spPr>
      </p:pic>
    </p:spTree>
    <p:extLst>
      <p:ext uri="{BB962C8B-B14F-4D97-AF65-F5344CB8AC3E}">
        <p14:creationId xmlns:p14="http://schemas.microsoft.com/office/powerpoint/2010/main" val="15034955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I selettori sono importantissimi perché rappresentano un modo facile e veloce di modificare l’aspetto di famiglie di tag o tag specifici</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È inoltre possibile selezionare dei tag in base agli attributi dell’elemento o al valore</a:t>
            </a: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Selettori</a:t>
            </a:r>
          </a:p>
        </p:txBody>
      </p:sp>
      <p:pic>
        <p:nvPicPr>
          <p:cNvPr id="7" name="Segnaposto immagine 9"/>
          <p:cNvPicPr>
            <a:picLocks noChangeAspect="1"/>
          </p:cNvPicPr>
          <p:nvPr/>
        </p:nvPicPr>
        <p:blipFill>
          <a:blip r:embed="rId2">
            <a:extLst>
              <a:ext uri="{28A0092B-C50C-407E-A947-70E740481C1C}">
                <a14:useLocalDpi xmlns:a14="http://schemas.microsoft.com/office/drawing/2010/main" val="0"/>
              </a:ext>
            </a:extLst>
          </a:blip>
          <a:srcRect l="-623" t="304" r="623" b="4494"/>
          <a:stretch>
            <a:fillRect/>
          </a:stretch>
        </p:blipFill>
        <p:spPr bwMode="auto">
          <a:xfrm>
            <a:off x="5046663" y="1389063"/>
            <a:ext cx="3816350" cy="3633787"/>
          </a:xfrm>
          <a:prstGeom prst="rect">
            <a:avLst/>
          </a:prstGeom>
          <a:noFill/>
          <a:ln w="9525" cap="flat" cmpd="sng" algn="ctr">
            <a:noFill/>
            <a:prstDash val="solid"/>
            <a:miter lim="800000"/>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cap="flat" cmpd="thickThin" algn="ctr">
                <a:solidFill>
                  <a:srgbClr val="000000"/>
                </a:solidFill>
                <a:miter lim="800000"/>
                <a:headEnd/>
                <a:tailEnd/>
              </a14:hiddenLine>
            </a:ext>
          </a:extLst>
        </p:spPr>
      </p:pic>
    </p:spTree>
    <p:extLst>
      <p:ext uri="{BB962C8B-B14F-4D97-AF65-F5344CB8AC3E}">
        <p14:creationId xmlns:p14="http://schemas.microsoft.com/office/powerpoint/2010/main" val="8840943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Selettori</a:t>
            </a:r>
            <a:endParaRPr lang="it-IT" dirty="0"/>
          </a:p>
        </p:txBody>
      </p:sp>
      <p:sp>
        <p:nvSpPr>
          <p:cNvPr id="7" name="CasellaDiTesto 6"/>
          <p:cNvSpPr txBox="1"/>
          <p:nvPr/>
        </p:nvSpPr>
        <p:spPr>
          <a:xfrm>
            <a:off x="1237957" y="2675427"/>
            <a:ext cx="4147958" cy="2677656"/>
          </a:xfrm>
          <a:prstGeom prst="rect">
            <a:avLst/>
          </a:prstGeom>
          <a:noFill/>
        </p:spPr>
        <p:txBody>
          <a:bodyPr wrap="square" rtlCol="0">
            <a:spAutoFit/>
          </a:bodyPr>
          <a:lstStyle/>
          <a:p>
            <a:pPr marL="285750" indent="-285750">
              <a:buFont typeface="Arial" panose="020B0604020202020204" pitchFamily="34" charset="0"/>
              <a:buChar char="•"/>
            </a:pPr>
            <a:r>
              <a:rPr lang="it-IT" sz="2800" dirty="0"/>
              <a:t>Selettore </a:t>
            </a:r>
            <a:r>
              <a:rPr lang="it-IT" sz="2800" dirty="0" smtClean="0"/>
              <a:t>universale</a:t>
            </a:r>
          </a:p>
          <a:p>
            <a:pPr marL="285750" indent="-285750">
              <a:buFont typeface="Arial" panose="020B0604020202020204" pitchFamily="34" charset="0"/>
              <a:buChar char="•"/>
            </a:pPr>
            <a:r>
              <a:rPr lang="it-IT" sz="2800" dirty="0" smtClean="0"/>
              <a:t>Selettori di elemento</a:t>
            </a:r>
          </a:p>
          <a:p>
            <a:pPr marL="285750" indent="-285750">
              <a:buFont typeface="Arial" panose="020B0604020202020204" pitchFamily="34" charset="0"/>
              <a:buChar char="•"/>
            </a:pPr>
            <a:r>
              <a:rPr lang="it-IT" sz="2800" dirty="0" smtClean="0"/>
              <a:t>Selettore </a:t>
            </a:r>
            <a:r>
              <a:rPr lang="it-IT" sz="2800" dirty="0"/>
              <a:t>di classe</a:t>
            </a:r>
          </a:p>
          <a:p>
            <a:pPr marL="285750" indent="-285750">
              <a:buFont typeface="Arial" panose="020B0604020202020204" pitchFamily="34" charset="0"/>
              <a:buChar char="•"/>
            </a:pPr>
            <a:r>
              <a:rPr lang="it-IT" sz="2800" dirty="0"/>
              <a:t>Selettore di </a:t>
            </a:r>
            <a:r>
              <a:rPr lang="it-IT" sz="2800" dirty="0" smtClean="0"/>
              <a:t>ID</a:t>
            </a:r>
          </a:p>
          <a:p>
            <a:pPr marL="285750" indent="-285750">
              <a:buFont typeface="Arial" panose="020B0604020202020204" pitchFamily="34" charset="0"/>
              <a:buChar char="•"/>
            </a:pPr>
            <a:r>
              <a:rPr lang="it-IT" sz="2800" dirty="0"/>
              <a:t>Selettore dell’attributo</a:t>
            </a:r>
          </a:p>
          <a:p>
            <a:pPr marL="285750" indent="-285750">
              <a:buFont typeface="Arial" panose="020B0604020202020204" pitchFamily="34" charset="0"/>
              <a:buChar char="•"/>
            </a:pPr>
            <a:endParaRPr lang="it-IT" sz="2800" dirty="0"/>
          </a:p>
        </p:txBody>
      </p:sp>
      <p:sp>
        <p:nvSpPr>
          <p:cNvPr id="4" name="Titolo 5"/>
          <p:cNvSpPr txBox="1">
            <a:spLocks/>
          </p:cNvSpPr>
          <p:nvPr/>
        </p:nvSpPr>
        <p:spPr bwMode="auto">
          <a:xfrm>
            <a:off x="1237956" y="1737359"/>
            <a:ext cx="4537075" cy="9380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Selettori di base</a:t>
            </a:r>
          </a:p>
        </p:txBody>
      </p:sp>
      <p:sp>
        <p:nvSpPr>
          <p:cNvPr id="5" name="Titolo 5"/>
          <p:cNvSpPr txBox="1">
            <a:spLocks/>
          </p:cNvSpPr>
          <p:nvPr/>
        </p:nvSpPr>
        <p:spPr bwMode="auto">
          <a:xfrm>
            <a:off x="6595555" y="1737359"/>
            <a:ext cx="3749649" cy="9380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Selettori di relazione</a:t>
            </a:r>
          </a:p>
        </p:txBody>
      </p:sp>
      <p:sp>
        <p:nvSpPr>
          <p:cNvPr id="6" name="CasellaDiTesto 5"/>
          <p:cNvSpPr txBox="1"/>
          <p:nvPr/>
        </p:nvSpPr>
        <p:spPr>
          <a:xfrm>
            <a:off x="6609047" y="2675427"/>
            <a:ext cx="4293420" cy="1815882"/>
          </a:xfrm>
          <a:prstGeom prst="rect">
            <a:avLst/>
          </a:prstGeom>
          <a:noFill/>
        </p:spPr>
        <p:txBody>
          <a:bodyPr wrap="square" rtlCol="0">
            <a:spAutoFit/>
          </a:bodyPr>
          <a:lstStyle/>
          <a:p>
            <a:pPr marL="285750" indent="-285750">
              <a:buFont typeface="Arial" panose="020B0604020202020204" pitchFamily="34" charset="0"/>
              <a:buChar char="•"/>
            </a:pPr>
            <a:r>
              <a:rPr lang="it-IT" sz="2800" dirty="0"/>
              <a:t>Selettore del discendente</a:t>
            </a:r>
          </a:p>
          <a:p>
            <a:pPr marL="285750" indent="-285750">
              <a:buFont typeface="Arial" panose="020B0604020202020204" pitchFamily="34" charset="0"/>
              <a:buChar char="•"/>
            </a:pPr>
            <a:r>
              <a:rPr lang="it-IT" sz="2800" dirty="0"/>
              <a:t>Selettore del </a:t>
            </a:r>
            <a:r>
              <a:rPr lang="it-IT" sz="2800" dirty="0" smtClean="0"/>
              <a:t>figlio</a:t>
            </a:r>
          </a:p>
          <a:p>
            <a:pPr marL="285750" indent="-285750">
              <a:buFont typeface="Arial" panose="020B0604020202020204" pitchFamily="34" charset="0"/>
              <a:buChar char="•"/>
            </a:pPr>
            <a:r>
              <a:rPr lang="it-IT" sz="2800" dirty="0" smtClean="0"/>
              <a:t>Selettore dei fratelli </a:t>
            </a:r>
            <a:br>
              <a:rPr lang="it-IT" sz="2800" dirty="0" smtClean="0"/>
            </a:br>
            <a:r>
              <a:rPr lang="it-IT" sz="2800" dirty="0" smtClean="0"/>
              <a:t>e dei fratelli adiacenti</a:t>
            </a:r>
            <a:endParaRPr lang="it-IT" sz="2800" dirty="0"/>
          </a:p>
        </p:txBody>
      </p:sp>
    </p:spTree>
    <p:extLst>
      <p:ext uri="{BB962C8B-B14F-4D97-AF65-F5344CB8AC3E}">
        <p14:creationId xmlns:p14="http://schemas.microsoft.com/office/powerpoint/2010/main" val="5336305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smtClean="0"/>
              <a:t>Selettori di base</a:t>
            </a:r>
            <a:endParaRPr lang="it-IT" dirty="0"/>
          </a:p>
        </p:txBody>
      </p:sp>
      <p:sp>
        <p:nvSpPr>
          <p:cNvPr id="3" name="Sottotitolo 2"/>
          <p:cNvSpPr>
            <a:spLocks noGrp="1"/>
          </p:cNvSpPr>
          <p:nvPr>
            <p:ph type="subTitle" idx="1"/>
          </p:nvPr>
        </p:nvSpPr>
        <p:spPr/>
        <p:txBody>
          <a:bodyPr/>
          <a:lstStyle/>
          <a:p>
            <a:r>
              <a:rPr lang="it-IT" dirty="0" smtClean="0"/>
              <a:t>Carmine </a:t>
            </a:r>
            <a:r>
              <a:rPr lang="it-IT" dirty="0" err="1" smtClean="0"/>
              <a:t>alfano</a:t>
            </a:r>
            <a:endParaRPr lang="it-IT" dirty="0"/>
          </a:p>
        </p:txBody>
      </p:sp>
    </p:spTree>
    <p:extLst>
      <p:ext uri="{BB962C8B-B14F-4D97-AF65-F5344CB8AC3E}">
        <p14:creationId xmlns:p14="http://schemas.microsoft.com/office/powerpoint/2010/main" val="15440359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10342178"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Il selettore Universale (</a:t>
            </a:r>
            <a:r>
              <a:rPr kumimoji="0" lang="it-IT" altLang="it-IT" sz="2000" b="0" i="0" u="none" strike="noStrike" kern="1200" cap="none" spc="0" normalizeH="0" baseline="0" noProof="0" dirty="0" err="1" smtClean="0">
                <a:ln>
                  <a:noFill/>
                </a:ln>
                <a:solidFill>
                  <a:sysClr val="windowText" lastClr="000000"/>
                </a:solidFill>
                <a:effectLst/>
                <a:uLnTx/>
                <a:uFillTx/>
                <a:ea typeface="+mn-ea"/>
                <a:cs typeface="+mn-cs"/>
              </a:rPr>
              <a:t>universal</a:t>
            </a: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 </a:t>
            </a:r>
            <a:r>
              <a:rPr kumimoji="0" lang="it-IT" altLang="it-IT" sz="2000" b="0" i="0" u="none" strike="noStrike" kern="1200" cap="none" spc="0" normalizeH="0" baseline="0" noProof="0" dirty="0" err="1" smtClean="0">
                <a:ln>
                  <a:noFill/>
                </a:ln>
                <a:solidFill>
                  <a:sysClr val="windowText" lastClr="000000"/>
                </a:solidFill>
                <a:effectLst/>
                <a:uLnTx/>
                <a:uFillTx/>
                <a:ea typeface="+mn-ea"/>
                <a:cs typeface="+mn-cs"/>
              </a:rPr>
              <a:t>selector</a:t>
            </a: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 </a:t>
            </a:r>
            <a:b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b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seleziona tutti gli elementi di un documento.</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
            </a:r>
            <a:b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b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Si usa il carattere * (asterisco)</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	</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 { color: </a:t>
            </a:r>
            <a:r>
              <a:rPr kumimoji="0" lang="it-IT" altLang="it-IT" sz="2000" b="0" i="0" u="none" strike="noStrike" kern="1200" cap="none" spc="0" normalizeH="0" baseline="0" noProof="0" dirty="0" err="1" smtClean="0">
                <a:ln>
                  <a:noFill/>
                </a:ln>
                <a:solidFill>
                  <a:sysClr val="windowText" lastClr="000000"/>
                </a:solidFill>
                <a:effectLst/>
                <a:uLnTx/>
                <a:uFillTx/>
                <a:ea typeface="+mn-ea"/>
                <a:cs typeface="+mn-cs"/>
              </a:rPr>
              <a:t>black</a:t>
            </a: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a:t>
            </a:r>
            <a:b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br>
            <a:endParaRPr kumimoji="0" lang="it-IT" altLang="it-IT" sz="2000" b="0" i="0" u="none" strike="noStrike" kern="1200" cap="none" spc="0" normalizeH="0" baseline="0" noProof="0" dirty="0" smtClean="0">
              <a:ln>
                <a:noFill/>
              </a:ln>
              <a:solidFill>
                <a:sysClr val="windowText" lastClr="000000"/>
              </a:solidFill>
              <a:effectLst/>
              <a:uLnTx/>
              <a:uFillTx/>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Tutti gli elementi che accettano “color” saranno di colore nero</a:t>
            </a: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Selettore Universale</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spTree>
    <p:extLst>
      <p:ext uri="{BB962C8B-B14F-4D97-AF65-F5344CB8AC3E}">
        <p14:creationId xmlns:p14="http://schemas.microsoft.com/office/powerpoint/2010/main" val="3872320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8"/>
          <p:cNvSpPr txBox="1">
            <a:spLocks/>
          </p:cNvSpPr>
          <p:nvPr/>
        </p:nvSpPr>
        <p:spPr bwMode="auto">
          <a:xfrm>
            <a:off x="379412" y="2708275"/>
            <a:ext cx="8945457" cy="3168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Selettori di elementi (</a:t>
            </a:r>
            <a:r>
              <a:rPr kumimoji="0" lang="it-IT" altLang="it-IT" sz="2000" b="0" i="0" u="none" strike="noStrike" kern="1200" cap="none" spc="0" normalizeH="0" baseline="0" noProof="0" dirty="0" err="1" smtClean="0">
                <a:ln>
                  <a:noFill/>
                </a:ln>
                <a:solidFill>
                  <a:sysClr val="windowText" lastClr="000000"/>
                </a:solidFill>
                <a:effectLst/>
                <a:uLnTx/>
                <a:uFillTx/>
                <a:ea typeface="+mn-ea"/>
                <a:cs typeface="+mn-cs"/>
              </a:rPr>
              <a:t>type</a:t>
            </a: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 </a:t>
            </a:r>
            <a:r>
              <a:rPr kumimoji="0" lang="it-IT" altLang="it-IT" sz="2000" b="0" i="0" u="none" strike="noStrike" kern="1200" cap="none" spc="0" normalizeH="0" baseline="0" noProof="0" dirty="0" err="1" smtClean="0">
                <a:ln>
                  <a:noFill/>
                </a:ln>
                <a:solidFill>
                  <a:sysClr val="windowText" lastClr="000000"/>
                </a:solidFill>
                <a:effectLst/>
                <a:uLnTx/>
                <a:uFillTx/>
                <a:ea typeface="+mn-ea"/>
                <a:cs typeface="+mn-cs"/>
              </a:rPr>
              <a:t>selector</a:t>
            </a: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 costituiti direttamente dagli elementi</a:t>
            </a:r>
            <a:r>
              <a:rPr kumimoji="0" lang="it-IT" altLang="it-IT" sz="2000" b="0" i="0" u="none" strike="noStrike" kern="1200" cap="none" spc="0" normalizeH="0" noProof="0" dirty="0" smtClean="0">
                <a:ln>
                  <a:noFill/>
                </a:ln>
                <a:solidFill>
                  <a:sysClr val="windowText" lastClr="000000"/>
                </a:solidFill>
                <a:effectLst/>
                <a:uLnTx/>
                <a:uFillTx/>
                <a:ea typeface="+mn-ea"/>
                <a:cs typeface="+mn-cs"/>
              </a:rPr>
              <a:t> </a:t>
            </a: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HTML</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2000" b="0" i="0" u="none" strike="noStrike" kern="1200" cap="none" spc="0" normalizeH="0" baseline="0" noProof="0" dirty="0" smtClean="0">
              <a:ln>
                <a:noFill/>
              </a:ln>
              <a:solidFill>
                <a:sysClr val="windowText" lastClr="000000"/>
              </a:solidFill>
              <a:effectLst/>
              <a:uLnTx/>
              <a:uFillTx/>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lang="it-IT" altLang="it-IT" sz="2000" dirty="0">
                <a:solidFill>
                  <a:sysClr val="windowText" lastClr="000000"/>
                </a:solidFill>
              </a:rPr>
              <a:t>h</a:t>
            </a: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1 { color: #000000; }</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err="1" smtClean="0">
                <a:ln>
                  <a:noFill/>
                </a:ln>
                <a:solidFill>
                  <a:sysClr val="windowText" lastClr="000000"/>
                </a:solidFill>
                <a:effectLst/>
                <a:uLnTx/>
                <a:uFillTx/>
                <a:ea typeface="+mn-ea"/>
                <a:cs typeface="+mn-cs"/>
              </a:rPr>
              <a:t>p</a:t>
            </a: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 { </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    background: </a:t>
            </a:r>
            <a:r>
              <a:rPr kumimoji="0" lang="it-IT" altLang="it-IT" sz="2000" b="0" i="0" u="none" strike="noStrike" kern="1200" cap="none" spc="0" normalizeH="0" baseline="0" noProof="0" dirty="0" err="1" smtClean="0">
                <a:ln>
                  <a:noFill/>
                </a:ln>
                <a:solidFill>
                  <a:sysClr val="windowText" lastClr="000000"/>
                </a:solidFill>
                <a:effectLst/>
                <a:uLnTx/>
                <a:uFillTx/>
                <a:ea typeface="+mn-ea"/>
                <a:cs typeface="+mn-cs"/>
              </a:rPr>
              <a:t>white</a:t>
            </a: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    font: 12px </a:t>
            </a:r>
            <a:r>
              <a:rPr kumimoji="0" lang="it-IT" altLang="it-IT" sz="2000" b="0" i="0" u="none" strike="noStrike" kern="1200" cap="none" spc="0" normalizeH="0" baseline="0" noProof="0" dirty="0" err="1" smtClean="0">
                <a:ln>
                  <a:noFill/>
                </a:ln>
                <a:solidFill>
                  <a:sysClr val="windowText" lastClr="000000"/>
                </a:solidFill>
                <a:effectLst/>
                <a:uLnTx/>
                <a:uFillTx/>
                <a:ea typeface="+mn-ea"/>
                <a:cs typeface="+mn-cs"/>
              </a:rPr>
              <a:t>Verdana</a:t>
            </a: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 </a:t>
            </a:r>
            <a:r>
              <a:rPr kumimoji="0" lang="it-IT" altLang="it-IT" sz="2000" b="0" i="0" u="none" strike="noStrike" kern="1200" cap="none" spc="0" normalizeH="0" baseline="0" noProof="0" dirty="0" err="1" smtClean="0">
                <a:ln>
                  <a:noFill/>
                </a:ln>
                <a:solidFill>
                  <a:sysClr val="windowText" lastClr="000000"/>
                </a:solidFill>
                <a:effectLst/>
                <a:uLnTx/>
                <a:uFillTx/>
                <a:ea typeface="+mn-ea"/>
                <a:cs typeface="+mn-cs"/>
              </a:rPr>
              <a:t>arial</a:t>
            </a: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 sans-</a:t>
            </a:r>
            <a:r>
              <a:rPr kumimoji="0" lang="it-IT" altLang="it-IT" sz="2000" b="0" i="0" u="none" strike="noStrike" kern="1200" cap="none" spc="0" normalizeH="0" baseline="0" noProof="0" dirty="0" err="1" smtClean="0">
                <a:ln>
                  <a:noFill/>
                </a:ln>
                <a:solidFill>
                  <a:sysClr val="windowText" lastClr="000000"/>
                </a:solidFill>
                <a:effectLst/>
                <a:uLnTx/>
                <a:uFillTx/>
                <a:ea typeface="+mn-ea"/>
                <a:cs typeface="+mn-cs"/>
              </a:rPr>
              <a:t>serif</a:t>
            </a: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err="1" smtClean="0">
                <a:ln>
                  <a:noFill/>
                </a:ln>
                <a:solidFill>
                  <a:sysClr val="windowText" lastClr="000000"/>
                </a:solidFill>
                <a:effectLst/>
                <a:uLnTx/>
                <a:uFillTx/>
                <a:ea typeface="+mn-ea"/>
                <a:cs typeface="+mn-cs"/>
              </a:rPr>
              <a:t>table</a:t>
            </a: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 </a:t>
            </a:r>
            <a:r>
              <a:rPr kumimoji="0" lang="it-IT" altLang="it-IT" sz="2000" b="0" i="0" u="none" strike="noStrike" kern="1200" cap="none" spc="0" normalizeH="0" baseline="0" noProof="0" dirty="0" err="1" smtClean="0">
                <a:ln>
                  <a:noFill/>
                </a:ln>
                <a:solidFill>
                  <a:sysClr val="windowText" lastClr="000000"/>
                </a:solidFill>
                <a:effectLst/>
                <a:uLnTx/>
                <a:uFillTx/>
                <a:ea typeface="+mn-ea"/>
                <a:cs typeface="+mn-cs"/>
              </a:rPr>
              <a:t>width</a:t>
            </a: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 200px;}</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2000" b="0" i="0" u="none" strike="noStrike" kern="1200" cap="none" spc="0" normalizeH="0" baseline="0" noProof="0" dirty="0" smtClean="0">
              <a:ln>
                <a:noFill/>
              </a:ln>
              <a:solidFill>
                <a:sysClr val="windowText" lastClr="000000"/>
              </a:solidFill>
              <a:effectLst/>
              <a:uLnTx/>
              <a:uFillTx/>
              <a:ea typeface="+mn-ea"/>
              <a:cs typeface="+mn-cs"/>
            </a:endParaRPr>
          </a:p>
        </p:txBody>
      </p:sp>
      <p:sp>
        <p:nvSpPr>
          <p:cNvPr id="6" name="Titolo 7"/>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Selettori di Elemento</a:t>
            </a:r>
          </a:p>
        </p:txBody>
      </p:sp>
    </p:spTree>
    <p:extLst>
      <p:ext uri="{BB962C8B-B14F-4D97-AF65-F5344CB8AC3E}">
        <p14:creationId xmlns:p14="http://schemas.microsoft.com/office/powerpoint/2010/main" val="8368095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descr="html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113" y="3051543"/>
            <a:ext cx="2211254" cy="2211254"/>
          </a:xfrm>
          <a:prstGeom prst="rect">
            <a:avLst/>
          </a:prstGeom>
        </p:spPr>
      </p:pic>
      <p:pic>
        <p:nvPicPr>
          <p:cNvPr id="10" name="Immagine 9" descr="cs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521" y="3051543"/>
            <a:ext cx="2232248" cy="2232248"/>
          </a:xfrm>
          <a:prstGeom prst="rect">
            <a:avLst/>
          </a:prstGeom>
        </p:spPr>
      </p:pic>
      <p:sp>
        <p:nvSpPr>
          <p:cNvPr id="11" name="Segnaposto contenuto 2"/>
          <p:cNvSpPr txBox="1">
            <a:spLocks/>
          </p:cNvSpPr>
          <p:nvPr/>
        </p:nvSpPr>
        <p:spPr bwMode="auto">
          <a:xfrm>
            <a:off x="2304113" y="5355799"/>
            <a:ext cx="2142937" cy="5760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it-IT" sz="2800" b="1" dirty="0" smtClean="0"/>
              <a:t>Contenuto</a:t>
            </a:r>
            <a:endParaRPr lang="it-IT" sz="2800" b="1" i="1" dirty="0" smtClean="0"/>
          </a:p>
        </p:txBody>
      </p:sp>
      <p:sp>
        <p:nvSpPr>
          <p:cNvPr id="12" name="Segnaposto contenuto 2"/>
          <p:cNvSpPr txBox="1">
            <a:spLocks/>
          </p:cNvSpPr>
          <p:nvPr/>
        </p:nvSpPr>
        <p:spPr bwMode="auto">
          <a:xfrm>
            <a:off x="6048529" y="5355799"/>
            <a:ext cx="2448272" cy="5760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it-IT" sz="2800" b="1" dirty="0" smtClean="0"/>
              <a:t>Presentazione</a:t>
            </a:r>
            <a:endParaRPr lang="it-IT" sz="2800" b="1" i="1" dirty="0" smtClean="0"/>
          </a:p>
        </p:txBody>
      </p:sp>
      <p:sp>
        <p:nvSpPr>
          <p:cNvPr id="13" name="Segnaposto contenuto 2"/>
          <p:cNvSpPr txBox="1">
            <a:spLocks/>
          </p:cNvSpPr>
          <p:nvPr/>
        </p:nvSpPr>
        <p:spPr>
          <a:xfrm>
            <a:off x="1097280" y="1620313"/>
            <a:ext cx="8301608" cy="14312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000" dirty="0" err="1" smtClean="0"/>
              <a:t>Css</a:t>
            </a:r>
            <a:r>
              <a:rPr lang="it-IT" sz="2000" dirty="0" smtClean="0"/>
              <a:t> viene impiegato per definire e formattare l'aspetto visuale ed estetico di una pagina </a:t>
            </a:r>
            <a:r>
              <a:rPr lang="it-IT" sz="2000" b="1" dirty="0" smtClean="0"/>
              <a:t>separando il contenuto dalla presentazione</a:t>
            </a:r>
            <a:r>
              <a:rPr lang="it-IT" sz="2000" b="1" i="1" dirty="0" smtClean="0"/>
              <a:t>.</a:t>
            </a:r>
          </a:p>
        </p:txBody>
      </p:sp>
      <p:sp>
        <p:nvSpPr>
          <p:cNvPr id="8" name="Titolo 2"/>
          <p:cNvSpPr txBox="1">
            <a:spLocks/>
          </p:cNvSpPr>
          <p:nvPr/>
        </p:nvSpPr>
        <p:spPr>
          <a:xfrm>
            <a:off x="1097280" y="717574"/>
            <a:ext cx="10058400" cy="650919"/>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it-IT" sz="4000" dirty="0" smtClean="0"/>
              <a:t>Cosa permettono di fare i CSS</a:t>
            </a:r>
            <a:endParaRPr lang="it-IT" sz="4000" dirty="0"/>
          </a:p>
        </p:txBody>
      </p:sp>
    </p:spTree>
    <p:extLst>
      <p:ext uri="{BB962C8B-B14F-4D97-AF65-F5344CB8AC3E}">
        <p14:creationId xmlns:p14="http://schemas.microsoft.com/office/powerpoint/2010/main" val="3177182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708275"/>
            <a:ext cx="8513762" cy="3168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L’ID definisce l’IDentificativo </a:t>
            </a:r>
            <a:r>
              <a:rPr kumimoji="0" lang="it-IT" altLang="it-IT" sz="1600" b="1" i="0" u="none" strike="noStrike" kern="1200" cap="none" spc="0" normalizeH="0" baseline="0" noProof="0" smtClean="0">
                <a:ln>
                  <a:noFill/>
                </a:ln>
                <a:solidFill>
                  <a:sysClr val="windowText" lastClr="000000"/>
                </a:solidFill>
                <a:effectLst/>
                <a:uLnTx/>
                <a:uFillTx/>
                <a:latin typeface="Lucida Sans Unicode"/>
                <a:ea typeface="+mn-ea"/>
                <a:cs typeface="+mn-cs"/>
              </a:rPr>
              <a:t>univoco</a:t>
            </a: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 di un elemento nel nostro documento.</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Essendo univoco non possiamo associare a 2 elementi le stesse regole di stile</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#testoverde { color:green}</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Così come il selettore di classe anche il selettore di ID può essere nidificato, con le medesime caratteristiche, ricordando però che </a:t>
            </a:r>
            <a:r>
              <a:rPr kumimoji="0" lang="it-IT" altLang="it-IT" sz="1600" b="1" i="0" u="none" strike="noStrike" kern="1200" cap="none" spc="0" normalizeH="0" baseline="0" noProof="0" smtClean="0">
                <a:ln>
                  <a:noFill/>
                </a:ln>
                <a:solidFill>
                  <a:sysClr val="windowText" lastClr="000000"/>
                </a:solidFill>
                <a:effectLst/>
                <a:uLnTx/>
                <a:uFillTx/>
                <a:latin typeface="Lucida Sans Unicode"/>
                <a:ea typeface="+mn-ea"/>
                <a:cs typeface="+mn-cs"/>
              </a:rPr>
              <a:t>è applicabile per un solo elemento.</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Selettore di ID</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spTree>
    <p:extLst>
      <p:ext uri="{BB962C8B-B14F-4D97-AF65-F5344CB8AC3E}">
        <p14:creationId xmlns:p14="http://schemas.microsoft.com/office/powerpoint/2010/main" val="14269029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708275"/>
            <a:ext cx="8369300" cy="3168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La sintassi del selettore di classe è .nomeSelettore</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.testoblu{ color:blue}</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Esso </a:t>
            </a:r>
            <a:r>
              <a:rPr kumimoji="0" lang="it-IT" altLang="it-IT" sz="1600" b="1" i="0" u="none" strike="noStrike" kern="1200" cap="none" spc="0" normalizeH="0" baseline="0" noProof="0" smtClean="0">
                <a:ln>
                  <a:noFill/>
                </a:ln>
                <a:solidFill>
                  <a:sysClr val="windowText" lastClr="000000"/>
                </a:solidFill>
                <a:effectLst/>
                <a:uLnTx/>
                <a:uFillTx/>
                <a:latin typeface="Lucida Sans Unicode"/>
                <a:ea typeface="+mn-ea"/>
                <a:cs typeface="+mn-cs"/>
              </a:rPr>
              <a:t>è applicabile ad ogni elemento </a:t>
            </a: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e può a sua volta essere nidificato</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p.testoblu{ color:blue}</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1"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1" i="0" u="none" strike="noStrike" kern="1200" cap="none" spc="0" normalizeH="0" baseline="0" noProof="0" smtClean="0">
                <a:ln>
                  <a:noFill/>
                </a:ln>
                <a:solidFill>
                  <a:sysClr val="windowText" lastClr="000000"/>
                </a:solidFill>
                <a:effectLst/>
                <a:uLnTx/>
                <a:uFillTx/>
                <a:latin typeface="Lucida Sans Unicode"/>
                <a:ea typeface="+mn-ea"/>
                <a:cs typeface="+mn-cs"/>
              </a:rPr>
              <a:t>&lt;p class=”testoblu maiuscolo”&gt;..&lt;/p&gt;</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Selettore di CLASSE</a:t>
            </a:r>
          </a:p>
        </p:txBody>
      </p:sp>
    </p:spTree>
    <p:extLst>
      <p:ext uri="{BB962C8B-B14F-4D97-AF65-F5344CB8AC3E}">
        <p14:creationId xmlns:p14="http://schemas.microsoft.com/office/powerpoint/2010/main" val="4837063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83693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Seleziona gli elementi in base ai loro attributi e/o al valore di tali attributi. </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Il supporto di questo selettore non è molto diffuso</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2000" b="0" i="0" u="none" strike="noStrike" kern="1200" cap="none" spc="0" normalizeH="0" baseline="0" noProof="0" dirty="0" smtClean="0">
              <a:ln>
                <a:noFill/>
              </a:ln>
              <a:solidFill>
                <a:sysClr val="windowText" lastClr="000000"/>
              </a:solidFill>
              <a:effectLst/>
              <a:uLnTx/>
              <a:uFillTx/>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Attributo semplice</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input[id] {background: </a:t>
            </a:r>
            <a:r>
              <a:rPr kumimoji="0" lang="it-IT" altLang="it-IT" sz="2000" b="0" i="0" u="none" strike="noStrike" kern="1200" cap="none" spc="0" normalizeH="0" baseline="0" noProof="0" dirty="0" err="1" smtClean="0">
                <a:ln>
                  <a:noFill/>
                </a:ln>
                <a:solidFill>
                  <a:sysClr val="windowText" lastClr="000000"/>
                </a:solidFill>
                <a:effectLst/>
                <a:uLnTx/>
                <a:uFillTx/>
                <a:ea typeface="+mn-ea"/>
                <a:cs typeface="+mn-cs"/>
              </a:rPr>
              <a:t>red</a:t>
            </a: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2000" b="0" i="0" u="none" strike="noStrike" kern="1200" cap="none" spc="0" normalizeH="0" baseline="0" noProof="0" dirty="0" smtClean="0">
              <a:ln>
                <a:noFill/>
              </a:ln>
              <a:solidFill>
                <a:sysClr val="windowText" lastClr="000000"/>
              </a:solidFill>
              <a:effectLst/>
              <a:uLnTx/>
              <a:uFillTx/>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Attributo con valore</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input[</a:t>
            </a:r>
            <a:r>
              <a:rPr kumimoji="0" lang="it-IT" altLang="it-IT" sz="2000" b="0" i="0" u="none" strike="noStrike" kern="1200" cap="none" spc="0" normalizeH="0" baseline="0" noProof="0" dirty="0" err="1" smtClean="0">
                <a:ln>
                  <a:noFill/>
                </a:ln>
                <a:solidFill>
                  <a:sysClr val="windowText" lastClr="000000"/>
                </a:solidFill>
                <a:effectLst/>
                <a:uLnTx/>
                <a:uFillTx/>
                <a:ea typeface="+mn-ea"/>
                <a:cs typeface="+mn-cs"/>
              </a:rPr>
              <a:t>type</a:t>
            </a: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="text"] { background: </a:t>
            </a:r>
            <a:r>
              <a:rPr kumimoji="0" lang="it-IT" altLang="it-IT" sz="2000" b="0" i="0" u="none" strike="noStrike" kern="1200" cap="none" spc="0" normalizeH="0" baseline="0" noProof="0" dirty="0" err="1" smtClean="0">
                <a:ln>
                  <a:noFill/>
                </a:ln>
                <a:solidFill>
                  <a:sysClr val="windowText" lastClr="000000"/>
                </a:solidFill>
                <a:effectLst/>
                <a:uLnTx/>
                <a:uFillTx/>
                <a:ea typeface="+mn-ea"/>
                <a:cs typeface="+mn-cs"/>
              </a:rPr>
              <a:t>red</a:t>
            </a: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 }</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2000" b="0" i="0" u="none" strike="noStrike" kern="1200" cap="none" spc="0" normalizeH="0" baseline="0" noProof="0" dirty="0" smtClean="0">
              <a:ln>
                <a:noFill/>
              </a:ln>
              <a:solidFill>
                <a:sysClr val="windowText" lastClr="000000"/>
              </a:solidFill>
              <a:effectLst/>
              <a:uLnTx/>
              <a:uFillTx/>
              <a:ea typeface="+mn-ea"/>
              <a:cs typeface="+mn-cs"/>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Selettore dell’attributo</a:t>
            </a:r>
          </a:p>
        </p:txBody>
      </p:sp>
    </p:spTree>
    <p:extLst>
      <p:ext uri="{BB962C8B-B14F-4D97-AF65-F5344CB8AC3E}">
        <p14:creationId xmlns:p14="http://schemas.microsoft.com/office/powerpoint/2010/main" val="14175508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75920" y="2090057"/>
            <a:ext cx="10972800" cy="3486607"/>
          </a:xfrm>
        </p:spPr>
        <p:txBody>
          <a:bodyPr>
            <a:normAutofit/>
          </a:bodyPr>
          <a:lstStyle/>
          <a:p>
            <a:pPr marL="0" indent="0">
              <a:buNone/>
            </a:pPr>
            <a:r>
              <a:rPr lang="it-IT" sz="2500" dirty="0" smtClean="0"/>
              <a:t>Possiamo applicare stili differenti per ogni attributo di un </a:t>
            </a:r>
            <a:r>
              <a:rPr lang="it-IT" sz="2500" dirty="0" err="1" smtClean="0"/>
              <a:t>tag</a:t>
            </a:r>
            <a:r>
              <a:rPr lang="it-IT" sz="2500" dirty="0" smtClean="0"/>
              <a:t>.</a:t>
            </a:r>
          </a:p>
          <a:p>
            <a:pPr marL="0" indent="0">
              <a:buNone/>
            </a:pPr>
            <a:r>
              <a:rPr lang="it-IT" sz="2500" b="1" dirty="0" smtClean="0"/>
              <a:t>Prima di CSS3 non esisteva un modo semplice per distinguere tra elementi di una form, quindi per evitare di applicare uno stile ad esempio alle </a:t>
            </a:r>
            <a:r>
              <a:rPr lang="it-IT" sz="2500" b="1" dirty="0" err="1" smtClean="0"/>
              <a:t>checkbox</a:t>
            </a:r>
            <a:r>
              <a:rPr lang="it-IT" sz="2500" b="1" dirty="0" smtClean="0"/>
              <a:t> era necessario specificare manualmente uno stile.</a:t>
            </a:r>
            <a:endParaRPr lang="it-IT" sz="2500" dirty="0" smtClean="0"/>
          </a:p>
          <a:p>
            <a:pPr marL="0" indent="0">
              <a:buNone/>
            </a:pPr>
            <a:r>
              <a:rPr lang="it-IT" sz="2500" dirty="0" smtClean="0"/>
              <a:t>Possono essere applicati a qualsiasi tipo di tag e sono molto potenti, perché consentono di identificare facilmente un elemento, associando uno stile al cambio del relativo stato, evitando di ricorrere a </a:t>
            </a:r>
            <a:r>
              <a:rPr lang="it-IT" sz="2500" dirty="0" err="1" smtClean="0"/>
              <a:t>Javascript</a:t>
            </a:r>
            <a:endParaRPr lang="it-IT" sz="2500" dirty="0"/>
          </a:p>
        </p:txBody>
      </p:sp>
      <p:sp>
        <p:nvSpPr>
          <p:cNvPr id="5" name="Titolo 5"/>
          <p:cNvSpPr txBox="1">
            <a:spLocks/>
          </p:cNvSpPr>
          <p:nvPr/>
        </p:nvSpPr>
        <p:spPr bwMode="auto">
          <a:xfrm>
            <a:off x="505907" y="654070"/>
            <a:ext cx="4537075" cy="7208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Selettore dell’attributo</a:t>
            </a:r>
          </a:p>
        </p:txBody>
      </p:sp>
    </p:spTree>
    <p:extLst>
      <p:ext uri="{BB962C8B-B14F-4D97-AF65-F5344CB8AC3E}">
        <p14:creationId xmlns:p14="http://schemas.microsoft.com/office/powerpoint/2010/main" val="5930015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31371" y="1504039"/>
            <a:ext cx="11425269" cy="1132874"/>
          </a:xfrm>
        </p:spPr>
        <p:txBody>
          <a:bodyPr>
            <a:normAutofit/>
          </a:bodyPr>
          <a:lstStyle/>
          <a:p>
            <a:pPr marL="0" indent="0">
              <a:buNone/>
            </a:pPr>
            <a:r>
              <a:rPr lang="it-IT" sz="2500" i="1" dirty="0" smtClean="0"/>
              <a:t>Selettori applicati ai tag input, agendo sul valore della proprietà </a:t>
            </a:r>
            <a:r>
              <a:rPr lang="it-IT" sz="2500" i="1" dirty="0" err="1" smtClean="0"/>
              <a:t>type</a:t>
            </a:r>
            <a:r>
              <a:rPr lang="it-IT" sz="2500" i="1" dirty="0" smtClean="0"/>
              <a:t> oppure di quelli </a:t>
            </a:r>
            <a:r>
              <a:rPr lang="it-IT" sz="2500" i="1" dirty="0" err="1" smtClean="0"/>
              <a:t>readonly</a:t>
            </a:r>
            <a:r>
              <a:rPr lang="it-IT" sz="2500" i="1" dirty="0" smtClean="0"/>
              <a:t> o </a:t>
            </a:r>
            <a:r>
              <a:rPr lang="it-IT" sz="2500" i="1" dirty="0" err="1" smtClean="0"/>
              <a:t>disabled</a:t>
            </a:r>
            <a:r>
              <a:rPr lang="it-IT" sz="2500" dirty="0" smtClean="0"/>
              <a:t>.</a:t>
            </a:r>
            <a:endParaRPr lang="it-IT" sz="2500"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2492896"/>
            <a:ext cx="5211329" cy="36767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 name="Immagine 3" descr="Schermata 2014-12-05 alle 21.29.26.png"/>
          <p:cNvPicPr>
            <a:picLocks noChangeAspect="1"/>
          </p:cNvPicPr>
          <p:nvPr/>
        </p:nvPicPr>
        <p:blipFill rotWithShape="1">
          <a:blip r:embed="rId4">
            <a:extLst>
              <a:ext uri="{28A0092B-C50C-407E-A947-70E740481C1C}">
                <a14:useLocalDpi xmlns:a14="http://schemas.microsoft.com/office/drawing/2010/main" val="0"/>
              </a:ext>
            </a:extLst>
          </a:blip>
          <a:srcRect l="1832" t="4976" r="12333" b="2103"/>
          <a:stretch/>
        </p:blipFill>
        <p:spPr>
          <a:xfrm>
            <a:off x="5999989" y="2492897"/>
            <a:ext cx="5915707" cy="3386861"/>
          </a:xfrm>
          <a:prstGeom prst="rect">
            <a:avLst/>
          </a:prstGeom>
        </p:spPr>
      </p:pic>
      <p:sp>
        <p:nvSpPr>
          <p:cNvPr id="6" name="Titolo 5"/>
          <p:cNvSpPr txBox="1">
            <a:spLocks/>
          </p:cNvSpPr>
          <p:nvPr/>
        </p:nvSpPr>
        <p:spPr bwMode="auto">
          <a:xfrm>
            <a:off x="505907" y="654070"/>
            <a:ext cx="4537075" cy="7208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Selettore dell’attributo</a:t>
            </a:r>
          </a:p>
        </p:txBody>
      </p:sp>
    </p:spTree>
    <p:extLst>
      <p:ext uri="{BB962C8B-B14F-4D97-AF65-F5344CB8AC3E}">
        <p14:creationId xmlns:p14="http://schemas.microsoft.com/office/powerpoint/2010/main" val="1046215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smtClean="0"/>
              <a:t>Selettore di relazione</a:t>
            </a:r>
            <a:endParaRPr lang="it-IT" dirty="0"/>
          </a:p>
        </p:txBody>
      </p:sp>
      <p:sp>
        <p:nvSpPr>
          <p:cNvPr id="3" name="Sottotitolo 2"/>
          <p:cNvSpPr>
            <a:spLocks noGrp="1"/>
          </p:cNvSpPr>
          <p:nvPr>
            <p:ph type="subTitle" idx="1"/>
          </p:nvPr>
        </p:nvSpPr>
        <p:spPr/>
        <p:txBody>
          <a:bodyPr/>
          <a:lstStyle/>
          <a:p>
            <a:r>
              <a:rPr lang="it-IT" dirty="0" smtClean="0"/>
              <a:t>Carmine </a:t>
            </a:r>
            <a:r>
              <a:rPr lang="it-IT" dirty="0" err="1" smtClean="0"/>
              <a:t>alfano</a:t>
            </a:r>
            <a:endParaRPr lang="it-IT" dirty="0"/>
          </a:p>
        </p:txBody>
      </p:sp>
    </p:spTree>
    <p:extLst>
      <p:ext uri="{BB962C8B-B14F-4D97-AF65-F5344CB8AC3E}">
        <p14:creationId xmlns:p14="http://schemas.microsoft.com/office/powerpoint/2010/main" val="16945285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Una pagina HTML può essere vista come un albero gerarchico dove ogni nodo è un tag</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Il tag "title" può essere considerato </a:t>
            </a:r>
            <a:r>
              <a:rPr kumimoji="0" lang="it-IT" altLang="it-IT" sz="1600" b="1" i="0" u="none" strike="noStrike" kern="1200" cap="none" spc="0" normalizeH="0" baseline="0" noProof="0" smtClean="0">
                <a:ln>
                  <a:noFill/>
                </a:ln>
                <a:solidFill>
                  <a:sysClr val="windowText" lastClr="000000"/>
                </a:solidFill>
                <a:effectLst/>
                <a:uLnTx/>
                <a:uFillTx/>
                <a:latin typeface="Lucida Sans Unicode"/>
                <a:ea typeface="+mn-ea"/>
                <a:cs typeface="+mn-cs"/>
              </a:rPr>
              <a:t>figlio</a:t>
            </a: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 di "head"</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"h1" e "div" sono </a:t>
            </a:r>
            <a:r>
              <a:rPr kumimoji="0" lang="it-IT" altLang="it-IT" sz="1600" b="1" i="0" u="none" strike="noStrike" kern="1200" cap="none" spc="0" normalizeH="0" baseline="0" noProof="0" smtClean="0">
                <a:ln>
                  <a:noFill/>
                </a:ln>
                <a:solidFill>
                  <a:sysClr val="windowText" lastClr="000000"/>
                </a:solidFill>
                <a:effectLst/>
                <a:uLnTx/>
                <a:uFillTx/>
                <a:latin typeface="Lucida Sans Unicode"/>
                <a:ea typeface="+mn-ea"/>
                <a:cs typeface="+mn-cs"/>
              </a:rPr>
              <a:t>fratelli</a:t>
            </a: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Struttura di HTML</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grpSp>
        <p:nvGrpSpPr>
          <p:cNvPr id="7" name="Gruppo 43"/>
          <p:cNvGrpSpPr>
            <a:grpSpLocks/>
          </p:cNvGrpSpPr>
          <p:nvPr/>
        </p:nvGrpSpPr>
        <p:grpSpPr bwMode="auto">
          <a:xfrm>
            <a:off x="5402263" y="1484313"/>
            <a:ext cx="3667125" cy="3992562"/>
            <a:chOff x="2544686" y="1484784"/>
            <a:chExt cx="4009758" cy="4364214"/>
          </a:xfrm>
        </p:grpSpPr>
        <p:sp>
          <p:nvSpPr>
            <p:cNvPr id="8" name="CasellaDiTesto 7"/>
            <p:cNvSpPr txBox="1"/>
            <p:nvPr/>
          </p:nvSpPr>
          <p:spPr>
            <a:xfrm>
              <a:off x="3535842" y="1484784"/>
              <a:ext cx="1161268" cy="404318"/>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black">
                      <a:lumMod val="85000"/>
                      <a:lumOff val="15000"/>
                    </a:prstClr>
                  </a:solidFill>
                  <a:effectLst/>
                  <a:uLnTx/>
                  <a:uFillTx/>
                  <a:latin typeface="Lucida Sans Unicode"/>
                  <a:cs typeface="Arial" panose="020B0604020202020204" pitchFamily="34" charset="0"/>
                </a:rPr>
                <a:t>&lt;html&gt;</a:t>
              </a:r>
            </a:p>
          </p:txBody>
        </p:sp>
        <p:sp>
          <p:nvSpPr>
            <p:cNvPr id="9" name="CasellaDiTesto 8"/>
            <p:cNvSpPr txBox="1"/>
            <p:nvPr/>
          </p:nvSpPr>
          <p:spPr>
            <a:xfrm>
              <a:off x="2544686" y="2708152"/>
              <a:ext cx="1197720" cy="402584"/>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black">
                      <a:lumMod val="85000"/>
                      <a:lumOff val="15000"/>
                    </a:prstClr>
                  </a:solidFill>
                  <a:effectLst/>
                  <a:uLnTx/>
                  <a:uFillTx/>
                  <a:latin typeface="Lucida Sans Unicode"/>
                  <a:cs typeface="Arial" panose="020B0604020202020204" pitchFamily="34" charset="0"/>
                </a:rPr>
                <a:t>&lt;head&gt;</a:t>
              </a:r>
            </a:p>
          </p:txBody>
        </p:sp>
        <p:sp>
          <p:nvSpPr>
            <p:cNvPr id="10" name="CasellaDiTesto 9"/>
            <p:cNvSpPr txBox="1"/>
            <p:nvPr/>
          </p:nvSpPr>
          <p:spPr>
            <a:xfrm>
              <a:off x="4612054" y="2708152"/>
              <a:ext cx="1206400" cy="402584"/>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black">
                      <a:lumMod val="85000"/>
                      <a:lumOff val="15000"/>
                    </a:prstClr>
                  </a:solidFill>
                  <a:effectLst/>
                  <a:uLnTx/>
                  <a:uFillTx/>
                  <a:latin typeface="Lucida Sans Unicode"/>
                  <a:cs typeface="Arial" panose="020B0604020202020204" pitchFamily="34" charset="0"/>
                </a:rPr>
                <a:t>&lt;body&gt;</a:t>
              </a:r>
            </a:p>
          </p:txBody>
        </p:sp>
        <p:sp>
          <p:nvSpPr>
            <p:cNvPr id="11" name="CasellaDiTesto 10"/>
            <p:cNvSpPr txBox="1"/>
            <p:nvPr/>
          </p:nvSpPr>
          <p:spPr>
            <a:xfrm>
              <a:off x="2608911" y="3740640"/>
              <a:ext cx="1077948" cy="402584"/>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black">
                      <a:lumMod val="85000"/>
                      <a:lumOff val="15000"/>
                    </a:prstClr>
                  </a:solidFill>
                  <a:effectLst/>
                  <a:uLnTx/>
                  <a:uFillTx/>
                  <a:latin typeface="Lucida Sans Unicode"/>
                  <a:cs typeface="Arial" panose="020B0604020202020204" pitchFamily="34" charset="0"/>
                </a:rPr>
                <a:t>&lt;</a:t>
              </a:r>
              <a:r>
                <a:rPr kumimoji="0" lang="it-IT" sz="1800" b="0" i="0" u="none" strike="noStrike" kern="0" cap="none" spc="0" normalizeH="0" baseline="0" noProof="0" dirty="0" err="1">
                  <a:ln>
                    <a:noFill/>
                  </a:ln>
                  <a:solidFill>
                    <a:prstClr val="black">
                      <a:lumMod val="85000"/>
                      <a:lumOff val="15000"/>
                    </a:prstClr>
                  </a:solidFill>
                  <a:effectLst/>
                  <a:uLnTx/>
                  <a:uFillTx/>
                  <a:latin typeface="Lucida Sans Unicode"/>
                  <a:cs typeface="Arial" panose="020B0604020202020204" pitchFamily="34" charset="0"/>
                </a:rPr>
                <a:t>title</a:t>
              </a:r>
              <a:r>
                <a:rPr kumimoji="0" lang="it-IT" sz="1800" b="0" i="0" u="none" strike="noStrike" kern="0" cap="none" spc="0" normalizeH="0" baseline="0" noProof="0" dirty="0">
                  <a:ln>
                    <a:noFill/>
                  </a:ln>
                  <a:solidFill>
                    <a:prstClr val="black">
                      <a:lumMod val="85000"/>
                      <a:lumOff val="15000"/>
                    </a:prstClr>
                  </a:solidFill>
                  <a:effectLst/>
                  <a:uLnTx/>
                  <a:uFillTx/>
                  <a:latin typeface="Lucida Sans Unicode"/>
                  <a:cs typeface="Arial" panose="020B0604020202020204" pitchFamily="34" charset="0"/>
                </a:rPr>
                <a:t>&gt;</a:t>
              </a:r>
            </a:p>
          </p:txBody>
        </p:sp>
        <p:sp>
          <p:nvSpPr>
            <p:cNvPr id="12" name="CasellaDiTesto 11"/>
            <p:cNvSpPr txBox="1"/>
            <p:nvPr/>
          </p:nvSpPr>
          <p:spPr>
            <a:xfrm>
              <a:off x="3926403" y="3752787"/>
              <a:ext cx="916516" cy="402584"/>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black">
                      <a:lumMod val="85000"/>
                      <a:lumOff val="15000"/>
                    </a:prstClr>
                  </a:solidFill>
                  <a:effectLst/>
                  <a:uLnTx/>
                  <a:uFillTx/>
                  <a:latin typeface="Lucida Sans Unicode"/>
                  <a:cs typeface="Arial" panose="020B0604020202020204" pitchFamily="34" charset="0"/>
                </a:rPr>
                <a:t>&lt;h1&gt;</a:t>
              </a:r>
            </a:p>
          </p:txBody>
        </p:sp>
        <p:sp>
          <p:nvSpPr>
            <p:cNvPr id="13" name="CasellaDiTesto 12"/>
            <p:cNvSpPr txBox="1"/>
            <p:nvPr/>
          </p:nvSpPr>
          <p:spPr>
            <a:xfrm>
              <a:off x="4740505" y="3752787"/>
              <a:ext cx="965119" cy="402584"/>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black">
                      <a:lumMod val="85000"/>
                      <a:lumOff val="15000"/>
                    </a:prstClr>
                  </a:solidFill>
                  <a:effectLst/>
                  <a:uLnTx/>
                  <a:uFillTx/>
                  <a:latin typeface="Lucida Sans Unicode"/>
                  <a:cs typeface="Arial" panose="020B0604020202020204" pitchFamily="34" charset="0"/>
                </a:rPr>
                <a:t>&lt;div&gt;</a:t>
              </a:r>
            </a:p>
          </p:txBody>
        </p:sp>
        <p:sp>
          <p:nvSpPr>
            <p:cNvPr id="14" name="CasellaDiTesto 13"/>
            <p:cNvSpPr txBox="1"/>
            <p:nvPr/>
          </p:nvSpPr>
          <p:spPr>
            <a:xfrm>
              <a:off x="5794152" y="3752787"/>
              <a:ext cx="760292" cy="402584"/>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black">
                      <a:lumMod val="85000"/>
                      <a:lumOff val="15000"/>
                    </a:prstClr>
                  </a:solidFill>
                  <a:effectLst/>
                  <a:uLnTx/>
                  <a:uFillTx/>
                  <a:latin typeface="Lucida Sans Unicode"/>
                  <a:cs typeface="Arial" panose="020B0604020202020204" pitchFamily="34" charset="0"/>
                </a:rPr>
                <a:t>&lt;p&gt;</a:t>
              </a:r>
            </a:p>
          </p:txBody>
        </p:sp>
        <p:sp>
          <p:nvSpPr>
            <p:cNvPr id="15" name="CasellaDiTesto 14"/>
            <p:cNvSpPr txBox="1"/>
            <p:nvPr/>
          </p:nvSpPr>
          <p:spPr>
            <a:xfrm>
              <a:off x="4848127" y="4594395"/>
              <a:ext cx="762028" cy="404318"/>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black">
                      <a:lumMod val="85000"/>
                      <a:lumOff val="15000"/>
                    </a:prstClr>
                  </a:solidFill>
                  <a:effectLst/>
                  <a:uLnTx/>
                  <a:uFillTx/>
                  <a:latin typeface="Lucida Sans Unicode"/>
                  <a:cs typeface="Arial" panose="020B0604020202020204" pitchFamily="34" charset="0"/>
                </a:rPr>
                <a:t>&lt;p&gt;</a:t>
              </a:r>
            </a:p>
          </p:txBody>
        </p:sp>
        <p:cxnSp>
          <p:nvCxnSpPr>
            <p:cNvPr id="16" name="Connettore 2 15"/>
            <p:cNvCxnSpPr>
              <a:stCxn id="8" idx="2"/>
              <a:endCxn id="9" idx="0"/>
            </p:cNvCxnSpPr>
            <p:nvPr/>
          </p:nvCxnSpPr>
          <p:spPr>
            <a:xfrm flipH="1">
              <a:off x="3143545" y="1889102"/>
              <a:ext cx="972063" cy="819049"/>
            </a:xfrm>
            <a:prstGeom prst="straightConnector1">
              <a:avLst/>
            </a:prstGeom>
            <a:noFill/>
            <a:ln w="19050" cap="flat" cmpd="thickThin" algn="ctr">
              <a:solidFill>
                <a:srgbClr val="2DA2BF"/>
              </a:solidFill>
              <a:prstDash val="solid"/>
              <a:tailEnd type="arrow"/>
            </a:ln>
            <a:effectLst>
              <a:outerShdw blurRad="50800" dist="38100" dir="5400000" rotWithShape="0">
                <a:srgbClr val="000000">
                  <a:alpha val="35000"/>
                </a:srgbClr>
              </a:outerShdw>
            </a:effectLst>
          </p:spPr>
        </p:cxnSp>
        <p:cxnSp>
          <p:nvCxnSpPr>
            <p:cNvPr id="17" name="Connettore 2 16"/>
            <p:cNvCxnSpPr>
              <a:stCxn id="8" idx="2"/>
              <a:endCxn id="10" idx="0"/>
            </p:cNvCxnSpPr>
            <p:nvPr/>
          </p:nvCxnSpPr>
          <p:spPr>
            <a:xfrm>
              <a:off x="4115608" y="1889102"/>
              <a:ext cx="1100514" cy="819049"/>
            </a:xfrm>
            <a:prstGeom prst="straightConnector1">
              <a:avLst/>
            </a:prstGeom>
            <a:noFill/>
            <a:ln w="19050" cap="flat" cmpd="thickThin" algn="ctr">
              <a:solidFill>
                <a:srgbClr val="2DA2BF"/>
              </a:solidFill>
              <a:prstDash val="solid"/>
              <a:tailEnd type="arrow"/>
            </a:ln>
            <a:effectLst>
              <a:outerShdw blurRad="50800" dist="38100" dir="5400000" rotWithShape="0">
                <a:srgbClr val="000000">
                  <a:alpha val="35000"/>
                </a:srgbClr>
              </a:outerShdw>
            </a:effectLst>
          </p:spPr>
        </p:cxnSp>
        <p:cxnSp>
          <p:nvCxnSpPr>
            <p:cNvPr id="18" name="Connettore 2 17"/>
            <p:cNvCxnSpPr>
              <a:stCxn id="9" idx="2"/>
              <a:endCxn id="11" idx="0"/>
            </p:cNvCxnSpPr>
            <p:nvPr/>
          </p:nvCxnSpPr>
          <p:spPr>
            <a:xfrm>
              <a:off x="3143545" y="3110735"/>
              <a:ext cx="5208" cy="629905"/>
            </a:xfrm>
            <a:prstGeom prst="straightConnector1">
              <a:avLst/>
            </a:prstGeom>
            <a:noFill/>
            <a:ln w="19050" cap="flat" cmpd="thickThin" algn="ctr">
              <a:solidFill>
                <a:srgbClr val="2DA2BF"/>
              </a:solidFill>
              <a:prstDash val="solid"/>
              <a:tailEnd type="arrow"/>
            </a:ln>
            <a:effectLst>
              <a:outerShdw blurRad="50800" dist="38100" dir="5400000" rotWithShape="0">
                <a:srgbClr val="000000">
                  <a:alpha val="35000"/>
                </a:srgbClr>
              </a:outerShdw>
            </a:effectLst>
          </p:spPr>
        </p:cxnSp>
        <p:cxnSp>
          <p:nvCxnSpPr>
            <p:cNvPr id="19" name="Connettore 2 18"/>
            <p:cNvCxnSpPr>
              <a:stCxn id="10" idx="2"/>
              <a:endCxn id="12" idx="0"/>
            </p:cNvCxnSpPr>
            <p:nvPr/>
          </p:nvCxnSpPr>
          <p:spPr>
            <a:xfrm flipH="1">
              <a:off x="4384662" y="3110735"/>
              <a:ext cx="831460" cy="642051"/>
            </a:xfrm>
            <a:prstGeom prst="straightConnector1">
              <a:avLst/>
            </a:prstGeom>
            <a:noFill/>
            <a:ln w="19050" cap="flat" cmpd="thickThin" algn="ctr">
              <a:solidFill>
                <a:srgbClr val="2DA2BF"/>
              </a:solidFill>
              <a:prstDash val="solid"/>
              <a:tailEnd type="arrow"/>
            </a:ln>
            <a:effectLst>
              <a:outerShdw blurRad="50800" dist="38100" dir="5400000" rotWithShape="0">
                <a:srgbClr val="000000">
                  <a:alpha val="35000"/>
                </a:srgbClr>
              </a:outerShdw>
            </a:effectLst>
          </p:spPr>
        </p:cxnSp>
        <p:cxnSp>
          <p:nvCxnSpPr>
            <p:cNvPr id="20" name="Connettore 2 19"/>
            <p:cNvCxnSpPr>
              <a:stCxn id="10" idx="2"/>
              <a:endCxn id="13" idx="0"/>
            </p:cNvCxnSpPr>
            <p:nvPr/>
          </p:nvCxnSpPr>
          <p:spPr>
            <a:xfrm>
              <a:off x="5216122" y="3110735"/>
              <a:ext cx="6943" cy="642051"/>
            </a:xfrm>
            <a:prstGeom prst="straightConnector1">
              <a:avLst/>
            </a:prstGeom>
            <a:noFill/>
            <a:ln w="19050" cap="flat" cmpd="thickThin" algn="ctr">
              <a:solidFill>
                <a:srgbClr val="2DA2BF"/>
              </a:solidFill>
              <a:prstDash val="solid"/>
              <a:tailEnd type="arrow"/>
            </a:ln>
            <a:effectLst>
              <a:outerShdw blurRad="50800" dist="38100" dir="5400000" rotWithShape="0">
                <a:srgbClr val="000000">
                  <a:alpha val="35000"/>
                </a:srgbClr>
              </a:outerShdw>
            </a:effectLst>
          </p:spPr>
        </p:cxnSp>
        <p:cxnSp>
          <p:nvCxnSpPr>
            <p:cNvPr id="21" name="Connettore 2 20"/>
            <p:cNvCxnSpPr>
              <a:stCxn id="10" idx="2"/>
              <a:endCxn id="14" idx="0"/>
            </p:cNvCxnSpPr>
            <p:nvPr/>
          </p:nvCxnSpPr>
          <p:spPr>
            <a:xfrm>
              <a:off x="5216122" y="3110735"/>
              <a:ext cx="958176" cy="642051"/>
            </a:xfrm>
            <a:prstGeom prst="straightConnector1">
              <a:avLst/>
            </a:prstGeom>
            <a:noFill/>
            <a:ln w="19050" cap="flat" cmpd="thickThin" algn="ctr">
              <a:solidFill>
                <a:srgbClr val="2DA2BF"/>
              </a:solidFill>
              <a:prstDash val="solid"/>
              <a:tailEnd type="arrow"/>
            </a:ln>
            <a:effectLst>
              <a:outerShdw blurRad="50800" dist="38100" dir="5400000" rotWithShape="0">
                <a:srgbClr val="000000">
                  <a:alpha val="35000"/>
                </a:srgbClr>
              </a:outerShdw>
            </a:effectLst>
          </p:spPr>
        </p:cxnSp>
        <p:cxnSp>
          <p:nvCxnSpPr>
            <p:cNvPr id="22" name="Connettore 2 21"/>
            <p:cNvCxnSpPr>
              <a:stCxn id="13" idx="2"/>
              <a:endCxn id="15" idx="0"/>
            </p:cNvCxnSpPr>
            <p:nvPr/>
          </p:nvCxnSpPr>
          <p:spPr>
            <a:xfrm>
              <a:off x="5223065" y="4155370"/>
              <a:ext cx="6943" cy="439025"/>
            </a:xfrm>
            <a:prstGeom prst="straightConnector1">
              <a:avLst/>
            </a:prstGeom>
            <a:noFill/>
            <a:ln w="19050" cap="flat" cmpd="thickThin" algn="ctr">
              <a:solidFill>
                <a:srgbClr val="2DA2BF"/>
              </a:solidFill>
              <a:prstDash val="solid"/>
              <a:tailEnd type="arrow"/>
            </a:ln>
            <a:effectLst>
              <a:outerShdw blurRad="50800" dist="38100" dir="5400000" rotWithShape="0">
                <a:srgbClr val="000000">
                  <a:alpha val="35000"/>
                </a:srgbClr>
              </a:outerShdw>
            </a:effectLst>
          </p:spPr>
        </p:cxnSp>
        <p:cxnSp>
          <p:nvCxnSpPr>
            <p:cNvPr id="23" name="Connettore 2 22"/>
            <p:cNvCxnSpPr>
              <a:stCxn id="15" idx="2"/>
              <a:endCxn id="24" idx="0"/>
            </p:cNvCxnSpPr>
            <p:nvPr/>
          </p:nvCxnSpPr>
          <p:spPr>
            <a:xfrm flipH="1">
              <a:off x="5223065" y="4998714"/>
              <a:ext cx="6943" cy="445966"/>
            </a:xfrm>
            <a:prstGeom prst="straightConnector1">
              <a:avLst/>
            </a:prstGeom>
            <a:noFill/>
            <a:ln w="19050" cap="flat" cmpd="thickThin" algn="ctr">
              <a:solidFill>
                <a:srgbClr val="2DA2BF"/>
              </a:solidFill>
              <a:prstDash val="solid"/>
              <a:tailEnd type="arrow"/>
            </a:ln>
            <a:effectLst>
              <a:outerShdw blurRad="50800" dist="38100" dir="5400000" rotWithShape="0">
                <a:srgbClr val="000000">
                  <a:alpha val="35000"/>
                </a:srgbClr>
              </a:outerShdw>
            </a:effectLst>
          </p:spPr>
        </p:cxnSp>
        <p:sp>
          <p:nvSpPr>
            <p:cNvPr id="24" name="CasellaDiTesto 23"/>
            <p:cNvSpPr txBox="1"/>
            <p:nvPr/>
          </p:nvSpPr>
          <p:spPr>
            <a:xfrm>
              <a:off x="4851598" y="5444680"/>
              <a:ext cx="741198" cy="404318"/>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black">
                      <a:lumMod val="85000"/>
                      <a:lumOff val="15000"/>
                    </a:prstClr>
                  </a:solidFill>
                  <a:effectLst/>
                  <a:uLnTx/>
                  <a:uFillTx/>
                  <a:latin typeface="Lucida Sans Unicode"/>
                  <a:cs typeface="Arial" panose="020B0604020202020204" pitchFamily="34" charset="0"/>
                </a:rPr>
                <a:t>&lt;a&gt;</a:t>
              </a:r>
            </a:p>
          </p:txBody>
        </p:sp>
      </p:grpSp>
    </p:spTree>
    <p:extLst>
      <p:ext uri="{BB962C8B-B14F-4D97-AF65-F5344CB8AC3E}">
        <p14:creationId xmlns:p14="http://schemas.microsoft.com/office/powerpoint/2010/main" val="11908457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Si può immaginare la struttura della pagina HTML come una matrioska</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Struttura di HTML</a:t>
            </a:r>
          </a:p>
        </p:txBody>
      </p:sp>
      <p:pic>
        <p:nvPicPr>
          <p:cNvPr id="7" name="Segnaposto immagine 9"/>
          <p:cNvPicPr>
            <a:picLocks noChangeAspect="1"/>
          </p:cNvPicPr>
          <p:nvPr/>
        </p:nvPicPr>
        <p:blipFill>
          <a:blip r:embed="rId2" cstate="print">
            <a:extLst>
              <a:ext uri="{28A0092B-C50C-407E-A947-70E740481C1C}">
                <a14:useLocalDpi xmlns:a14="http://schemas.microsoft.com/office/drawing/2010/main" val="0"/>
              </a:ext>
            </a:extLst>
          </a:blip>
          <a:srcRect t="12035" b="12035"/>
          <a:stretch>
            <a:fillRect/>
          </a:stretch>
        </p:blipFill>
        <p:spPr bwMode="auto">
          <a:xfrm>
            <a:off x="5068888" y="2046288"/>
            <a:ext cx="3817937" cy="3097212"/>
          </a:xfrm>
          <a:prstGeom prst="rect">
            <a:avLst/>
          </a:prstGeom>
          <a:noFill/>
          <a:ln w="9525" cap="flat" cmpd="sng" algn="ctr">
            <a:noFill/>
            <a:prstDash val="solid"/>
            <a:miter lim="800000"/>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cap="flat" cmpd="thickThin" algn="ctr">
                <a:solidFill>
                  <a:srgbClr val="000000"/>
                </a:solidFill>
                <a:miter lim="800000"/>
                <a:headEnd/>
                <a:tailEnd/>
              </a14:hiddenLine>
            </a:ext>
          </a:extLst>
        </p:spPr>
      </p:pic>
      <p:graphicFrame>
        <p:nvGraphicFramePr>
          <p:cNvPr id="8" name="Segnaposto contenuto 15"/>
          <p:cNvGraphicFramePr>
            <a:graphicFrameLocks/>
          </p:cNvGraphicFramePr>
          <p:nvPr/>
        </p:nvGraphicFramePr>
        <p:xfrm>
          <a:off x="899592" y="3789040"/>
          <a:ext cx="3312368" cy="1656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58556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8513762"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Selettore &gt; seleziona i figli diretti e di primo livello d’un elemento</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2000" b="0" i="0" u="none" strike="noStrike" kern="1200" cap="none" spc="0" normalizeH="0" baseline="0" noProof="0" dirty="0" smtClean="0">
              <a:ln>
                <a:noFill/>
              </a:ln>
              <a:solidFill>
                <a:sysClr val="windowText" lastClr="000000"/>
              </a:solidFill>
              <a:effectLst/>
              <a:uLnTx/>
              <a:uFillTx/>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en-US" altLang="it-IT" sz="2000" b="0" i="0" u="none" strike="noStrike" kern="1200" cap="none" spc="0" normalizeH="0" baseline="0" noProof="0" dirty="0" smtClean="0">
                <a:ln>
                  <a:noFill/>
                </a:ln>
                <a:solidFill>
                  <a:sysClr val="windowText" lastClr="000000"/>
                </a:solidFill>
                <a:effectLst/>
                <a:uLnTx/>
                <a:uFillTx/>
                <a:ea typeface="+mn-ea"/>
                <a:cs typeface="+mn-cs"/>
              </a:rPr>
              <a:t>div &gt; p {color: red;}</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en-US" altLang="it-IT" sz="2000" b="0" i="0" u="none" strike="noStrike" kern="1200" cap="none" spc="0" normalizeH="0" baseline="0" noProof="0" dirty="0" smtClean="0">
                <a:ln>
                  <a:noFill/>
                </a:ln>
                <a:solidFill>
                  <a:sysClr val="windowText" lastClr="000000"/>
                </a:solidFill>
                <a:effectLst/>
                <a:uLnTx/>
                <a:uFillTx/>
                <a:ea typeface="+mn-ea"/>
                <a:cs typeface="+mn-cs"/>
              </a:rPr>
              <a:t>p &gt; strong {color: green;} </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2000" b="0" i="0" u="none" strike="noStrike" kern="1200" cap="none" spc="0" normalizeH="0" baseline="0" noProof="0" dirty="0" smtClean="0">
              <a:ln>
                <a:noFill/>
              </a:ln>
              <a:solidFill>
                <a:sysClr val="windowText" lastClr="000000"/>
              </a:solidFill>
              <a:effectLst/>
              <a:uLnTx/>
              <a:uFillTx/>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Il </a:t>
            </a:r>
            <a:r>
              <a:rPr kumimoji="0" lang="it-IT" altLang="it-IT" sz="2000" b="0" i="0" u="none" strike="noStrike" kern="1200" cap="none" spc="0" normalizeH="0" baseline="0" noProof="0" dirty="0" err="1" smtClean="0">
                <a:ln>
                  <a:noFill/>
                </a:ln>
                <a:solidFill>
                  <a:sysClr val="windowText" lastClr="000000"/>
                </a:solidFill>
                <a:effectLst/>
                <a:uLnTx/>
                <a:uFillTx/>
                <a:ea typeface="+mn-ea"/>
                <a:cs typeface="+mn-cs"/>
              </a:rPr>
              <a:t>child-selector</a:t>
            </a: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 differisce dal </a:t>
            </a:r>
            <a:r>
              <a:rPr kumimoji="0" lang="it-IT" altLang="it-IT" sz="2000" b="0" i="0" u="none" strike="noStrike" kern="1200" cap="none" spc="0" normalizeH="0" baseline="0" noProof="0" dirty="0" err="1" smtClean="0">
                <a:ln>
                  <a:noFill/>
                </a:ln>
                <a:solidFill>
                  <a:sysClr val="windowText" lastClr="000000"/>
                </a:solidFill>
                <a:effectLst/>
                <a:uLnTx/>
                <a:uFillTx/>
                <a:ea typeface="+mn-ea"/>
                <a:cs typeface="+mn-cs"/>
              </a:rPr>
              <a:t>descendant</a:t>
            </a: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 </a:t>
            </a:r>
            <a:r>
              <a:rPr kumimoji="0" lang="it-IT" altLang="it-IT" sz="2000" b="0" i="0" u="none" strike="noStrike" kern="1200" cap="none" spc="0" normalizeH="0" baseline="0" noProof="0" dirty="0" err="1" smtClean="0">
                <a:ln>
                  <a:noFill/>
                </a:ln>
                <a:solidFill>
                  <a:sysClr val="windowText" lastClr="000000"/>
                </a:solidFill>
                <a:effectLst/>
                <a:uLnTx/>
                <a:uFillTx/>
                <a:ea typeface="+mn-ea"/>
                <a:cs typeface="+mn-cs"/>
              </a:rPr>
              <a:t>selector</a:t>
            </a: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 anche se apparentemente simili, la sostanziale differenza sta nel fatto che il </a:t>
            </a:r>
            <a:r>
              <a:rPr kumimoji="0" lang="it-IT" altLang="it-IT" sz="2000" b="0" i="0" u="none" strike="noStrike" kern="1200" cap="none" spc="0" normalizeH="0" baseline="0" noProof="0" dirty="0" err="1" smtClean="0">
                <a:ln>
                  <a:noFill/>
                </a:ln>
                <a:solidFill>
                  <a:sysClr val="windowText" lastClr="000000"/>
                </a:solidFill>
                <a:effectLst/>
                <a:uLnTx/>
                <a:uFillTx/>
                <a:ea typeface="+mn-ea"/>
                <a:cs typeface="+mn-cs"/>
              </a:rPr>
              <a:t>descendant</a:t>
            </a: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 </a:t>
            </a:r>
            <a:r>
              <a:rPr kumimoji="0" lang="it-IT" altLang="it-IT" sz="2000" b="0" i="0" u="none" strike="noStrike" kern="1200" cap="none" spc="0" normalizeH="0" baseline="0" noProof="0" dirty="0" err="1" smtClean="0">
                <a:ln>
                  <a:noFill/>
                </a:ln>
                <a:solidFill>
                  <a:sysClr val="windowText" lastClr="000000"/>
                </a:solidFill>
                <a:effectLst/>
                <a:uLnTx/>
                <a:uFillTx/>
                <a:ea typeface="+mn-ea"/>
                <a:cs typeface="+mn-cs"/>
              </a:rPr>
              <a:t>selector</a:t>
            </a: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 applicherà le regole di stile a tutti i </a:t>
            </a:r>
            <a:r>
              <a:rPr kumimoji="0" lang="it-IT" altLang="it-IT" sz="2000" b="0" i="0" u="none" strike="noStrike" kern="1200" cap="none" spc="0" normalizeH="0" baseline="0" noProof="0" dirty="0" err="1" smtClean="0">
                <a:ln>
                  <a:noFill/>
                </a:ln>
                <a:solidFill>
                  <a:sysClr val="windowText" lastClr="000000"/>
                </a:solidFill>
                <a:effectLst/>
                <a:uLnTx/>
                <a:uFillTx/>
                <a:ea typeface="+mn-ea"/>
                <a:cs typeface="+mn-cs"/>
              </a:rPr>
              <a:t>p</a:t>
            </a: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 contenuti in div a qualsiasi livello essi si trovino</a:t>
            </a: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Selettore del figlio</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spTree>
    <p:extLst>
      <p:ext uri="{BB962C8B-B14F-4D97-AF65-F5344CB8AC3E}">
        <p14:creationId xmlns:p14="http://schemas.microsoft.com/office/powerpoint/2010/main" val="10451410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83693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Il </a:t>
            </a:r>
            <a:r>
              <a:rPr kumimoji="0" lang="it-IT" altLang="it-IT" sz="2000" b="0" i="0" u="none" strike="noStrike" kern="1200" cap="none" spc="0" normalizeH="0" baseline="0" noProof="0" dirty="0" err="1" smtClean="0">
                <a:ln>
                  <a:noFill/>
                </a:ln>
                <a:solidFill>
                  <a:sysClr val="windowText" lastClr="000000"/>
                </a:solidFill>
                <a:effectLst/>
                <a:uLnTx/>
                <a:uFillTx/>
                <a:ea typeface="+mn-ea"/>
                <a:cs typeface="+mn-cs"/>
              </a:rPr>
              <a:t>descendant</a:t>
            </a: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 </a:t>
            </a:r>
            <a:r>
              <a:rPr kumimoji="0" lang="it-IT" altLang="it-IT" sz="2000" b="0" i="0" u="none" strike="noStrike" kern="1200" cap="none" spc="0" normalizeH="0" baseline="0" noProof="0" dirty="0" err="1" smtClean="0">
                <a:ln>
                  <a:noFill/>
                </a:ln>
                <a:solidFill>
                  <a:sysClr val="windowText" lastClr="000000"/>
                </a:solidFill>
                <a:effectLst/>
                <a:uLnTx/>
                <a:uFillTx/>
                <a:ea typeface="+mn-ea"/>
                <a:cs typeface="+mn-cs"/>
              </a:rPr>
              <a:t>selector</a:t>
            </a: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 seleziona tutti gli elementi che nella struttura ad albero sono discendenti di un altro elemento</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2000" b="0" i="0" u="none" strike="noStrike" kern="1200" cap="none" spc="0" normalizeH="0" baseline="0" noProof="0" dirty="0" smtClean="0">
              <a:ln>
                <a:noFill/>
              </a:ln>
              <a:solidFill>
                <a:sysClr val="windowText" lastClr="000000"/>
              </a:solidFill>
              <a:effectLst/>
              <a:uLnTx/>
              <a:uFillTx/>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en-US" altLang="it-IT" sz="2000" b="0" i="0" u="none" strike="noStrike" kern="1200" cap="none" spc="0" normalizeH="0" baseline="0" noProof="0" dirty="0" smtClean="0">
                <a:ln>
                  <a:noFill/>
                </a:ln>
                <a:solidFill>
                  <a:sysClr val="windowText" lastClr="000000"/>
                </a:solidFill>
                <a:effectLst/>
                <a:uLnTx/>
                <a:uFillTx/>
                <a:ea typeface="+mn-ea"/>
                <a:cs typeface="+mn-cs"/>
              </a:rPr>
              <a:t>div p { color: red; }</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en-US" altLang="it-IT" sz="2000" b="0" i="0" u="none" strike="noStrike" kern="1200" cap="none" spc="0" normalizeH="0" baseline="0" noProof="0" dirty="0" smtClean="0">
                <a:ln>
                  <a:noFill/>
                </a:ln>
                <a:solidFill>
                  <a:sysClr val="windowText" lastClr="000000"/>
                </a:solidFill>
                <a:effectLst/>
                <a:uLnTx/>
                <a:uFillTx/>
                <a:ea typeface="+mn-ea"/>
                <a:cs typeface="+mn-cs"/>
              </a:rPr>
              <a:t>p strong {color: green;} </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2000" b="0" i="0" u="none" strike="noStrike" kern="1200" cap="none" spc="0" normalizeH="0" baseline="0" noProof="0" dirty="0" smtClean="0">
              <a:ln>
                <a:noFill/>
              </a:ln>
              <a:solidFill>
                <a:sysClr val="windowText" lastClr="000000"/>
              </a:solidFill>
              <a:effectLst/>
              <a:uLnTx/>
              <a:uFillTx/>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Nel primo caso tutti i &lt;</a:t>
            </a:r>
            <a:r>
              <a:rPr kumimoji="0" lang="it-IT" altLang="it-IT" sz="2000" b="0" i="0" u="none" strike="noStrike" kern="1200" cap="none" spc="0" normalizeH="0" baseline="0" noProof="0" dirty="0" err="1" smtClean="0">
                <a:ln>
                  <a:noFill/>
                </a:ln>
                <a:solidFill>
                  <a:sysClr val="windowText" lastClr="000000"/>
                </a:solidFill>
                <a:effectLst/>
                <a:uLnTx/>
                <a:uFillTx/>
                <a:ea typeface="+mn-ea"/>
                <a:cs typeface="+mn-cs"/>
              </a:rPr>
              <a:t>p</a:t>
            </a: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&gt; contenuti in un &lt;div&gt; sanno rossi</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Nel secondo caso tutti gli elementi &lt;strong&gt; contenuti in un &lt;</a:t>
            </a:r>
            <a:r>
              <a:rPr kumimoji="0" lang="it-IT" altLang="it-IT" sz="2000" b="0" i="0" u="none" strike="noStrike" kern="1200" cap="none" spc="0" normalizeH="0" baseline="0" noProof="0" dirty="0" err="1" smtClean="0">
                <a:ln>
                  <a:noFill/>
                </a:ln>
                <a:solidFill>
                  <a:sysClr val="windowText" lastClr="000000"/>
                </a:solidFill>
                <a:effectLst/>
                <a:uLnTx/>
                <a:uFillTx/>
                <a:ea typeface="+mn-ea"/>
                <a:cs typeface="+mn-cs"/>
              </a:rPr>
              <a:t>p</a:t>
            </a: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&gt; saranno verdi</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2000" b="0" i="0" u="none" strike="noStrike" kern="1200" cap="none" spc="0" normalizeH="0" baseline="0" noProof="0" dirty="0" smtClean="0">
              <a:ln>
                <a:noFill/>
              </a:ln>
              <a:solidFill>
                <a:sysClr val="windowText" lastClr="000000"/>
              </a:solidFill>
              <a:effectLst/>
              <a:uLnTx/>
              <a:uFillTx/>
              <a:ea typeface="+mn-ea"/>
              <a:cs typeface="+mn-cs"/>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Selettore del discendente</a:t>
            </a:r>
          </a:p>
        </p:txBody>
      </p:sp>
    </p:spTree>
    <p:extLst>
      <p:ext uri="{BB962C8B-B14F-4D97-AF65-F5344CB8AC3E}">
        <p14:creationId xmlns:p14="http://schemas.microsoft.com/office/powerpoint/2010/main" val="13336307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egnaposto contenuto 2"/>
          <p:cNvSpPr txBox="1">
            <a:spLocks/>
          </p:cNvSpPr>
          <p:nvPr/>
        </p:nvSpPr>
        <p:spPr>
          <a:xfrm>
            <a:off x="1184365" y="1637730"/>
            <a:ext cx="9065624" cy="367654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000" dirty="0"/>
              <a:t>-   Gestire il </a:t>
            </a:r>
            <a:r>
              <a:rPr lang="it-IT" sz="2000" b="1" dirty="0"/>
              <a:t>colore</a:t>
            </a:r>
            <a:r>
              <a:rPr lang="it-IT" sz="2000" dirty="0"/>
              <a:t> o i </a:t>
            </a:r>
            <a:r>
              <a:rPr lang="it-IT" sz="2000" b="1" dirty="0"/>
              <a:t>font</a:t>
            </a:r>
            <a:r>
              <a:rPr lang="it-IT" sz="2000" dirty="0"/>
              <a:t>  </a:t>
            </a:r>
          </a:p>
          <a:p>
            <a:pPr>
              <a:buFontTx/>
              <a:buChar char="-"/>
            </a:pPr>
            <a:r>
              <a:rPr lang="it-IT" sz="2000" dirty="0"/>
              <a:t>Gestire l’ </a:t>
            </a:r>
            <a:r>
              <a:rPr lang="it-IT" sz="2000" b="1" dirty="0"/>
              <a:t>interlinea </a:t>
            </a:r>
            <a:r>
              <a:rPr lang="it-IT" sz="2000" dirty="0"/>
              <a:t>o</a:t>
            </a:r>
            <a:r>
              <a:rPr lang="it-IT" sz="2000" b="1" dirty="0"/>
              <a:t> </a:t>
            </a:r>
            <a:r>
              <a:rPr lang="it-IT" sz="2000" dirty="0"/>
              <a:t>a </a:t>
            </a:r>
            <a:r>
              <a:rPr lang="it-IT" sz="2000" b="1" dirty="0"/>
              <a:t>spaziare</a:t>
            </a:r>
            <a:r>
              <a:rPr lang="it-IT" sz="2000" dirty="0"/>
              <a:t> lettere e parole</a:t>
            </a:r>
            <a:endParaRPr lang="it-IT" sz="2000" b="1" dirty="0"/>
          </a:p>
          <a:p>
            <a:pPr>
              <a:buFontTx/>
              <a:buChar char="-"/>
            </a:pPr>
            <a:r>
              <a:rPr lang="it-IT" sz="2000" dirty="0"/>
              <a:t>Aggiungere </a:t>
            </a:r>
            <a:r>
              <a:rPr lang="it-IT" sz="2000" b="1" dirty="0"/>
              <a:t>Decorazioni</a:t>
            </a:r>
            <a:endParaRPr lang="it-IT" sz="2000" dirty="0"/>
          </a:p>
          <a:p>
            <a:pPr>
              <a:buFontTx/>
              <a:buChar char="-"/>
            </a:pPr>
            <a:r>
              <a:rPr lang="it-IT" sz="2000" dirty="0"/>
              <a:t>Impostare </a:t>
            </a:r>
            <a:r>
              <a:rPr lang="it-IT" sz="2000" b="1" dirty="0"/>
              <a:t>stili diversi </a:t>
            </a:r>
            <a:r>
              <a:rPr lang="it-IT" sz="2000" dirty="0"/>
              <a:t>per titoli e paragrafi sfruttando i benefici dell'</a:t>
            </a:r>
            <a:r>
              <a:rPr lang="it-IT" sz="2000" b="1" dirty="0"/>
              <a:t>indentatura</a:t>
            </a:r>
            <a:r>
              <a:rPr lang="it-IT" sz="2000" dirty="0"/>
              <a:t> o della </a:t>
            </a:r>
            <a:r>
              <a:rPr lang="it-IT" sz="2000" b="1" dirty="0"/>
              <a:t>giustificazione</a:t>
            </a:r>
          </a:p>
          <a:p>
            <a:pPr>
              <a:buFontTx/>
              <a:buChar char="-"/>
            </a:pPr>
            <a:r>
              <a:rPr lang="it-IT" sz="2000" dirty="0"/>
              <a:t>Gestire i </a:t>
            </a:r>
            <a:r>
              <a:rPr lang="it-IT" sz="2000" b="1" dirty="0"/>
              <a:t>margini </a:t>
            </a:r>
            <a:r>
              <a:rPr lang="it-IT" sz="2000" dirty="0"/>
              <a:t>per distanziare gli elementi della pagina in maniera semplice.</a:t>
            </a:r>
          </a:p>
          <a:p>
            <a:pPr>
              <a:buFontTx/>
              <a:buChar char="-"/>
            </a:pPr>
            <a:r>
              <a:rPr lang="it-IT" sz="2000" dirty="0"/>
              <a:t>Aggiungere </a:t>
            </a:r>
            <a:r>
              <a:rPr lang="it-IT" sz="2000" b="1" dirty="0"/>
              <a:t>bordi</a:t>
            </a:r>
            <a:r>
              <a:rPr lang="it-IT" sz="2000" dirty="0"/>
              <a:t> non solo alle tabelle, ma a tutti gli elementi di una pagina.</a:t>
            </a:r>
          </a:p>
          <a:p>
            <a:pPr>
              <a:buFontTx/>
              <a:buChar char="-"/>
            </a:pPr>
            <a:r>
              <a:rPr lang="it-IT" sz="2000" dirty="0"/>
              <a:t>Aggiungere e gestire gli </a:t>
            </a:r>
            <a:r>
              <a:rPr lang="it-IT" sz="2000" b="1" dirty="0"/>
              <a:t>sfondi.</a:t>
            </a:r>
          </a:p>
        </p:txBody>
      </p:sp>
      <p:sp>
        <p:nvSpPr>
          <p:cNvPr id="4" name="Titolo 2"/>
          <p:cNvSpPr txBox="1">
            <a:spLocks/>
          </p:cNvSpPr>
          <p:nvPr/>
        </p:nvSpPr>
        <p:spPr>
          <a:xfrm>
            <a:off x="1097280" y="787914"/>
            <a:ext cx="10058400" cy="650919"/>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it-IT" sz="4000" dirty="0" smtClean="0"/>
              <a:t>Cosa permettono di fare i CSS</a:t>
            </a:r>
            <a:endParaRPr lang="it-IT" sz="4000" dirty="0"/>
          </a:p>
        </p:txBody>
      </p:sp>
    </p:spTree>
    <p:extLst>
      <p:ext uri="{BB962C8B-B14F-4D97-AF65-F5344CB8AC3E}">
        <p14:creationId xmlns:p14="http://schemas.microsoft.com/office/powerpoint/2010/main" val="19186346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2" y="2695575"/>
            <a:ext cx="9518349"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lvl="0" defTabSz="914400" eaLnBrk="1" hangingPunct="1">
              <a:buClr>
                <a:srgbClr val="2DA2BF"/>
              </a:buClr>
              <a:defRPr/>
            </a:pPr>
            <a:r>
              <a:rPr lang="it-IT" altLang="it-IT" sz="2000" noProof="0" dirty="0" smtClean="0">
                <a:solidFill>
                  <a:sysClr val="windowText" lastClr="000000"/>
                </a:solidFill>
              </a:rPr>
              <a:t>Applicando la regola</a:t>
            </a:r>
          </a:p>
          <a:p>
            <a:pPr lvl="0" defTabSz="914400" eaLnBrk="1" hangingPunct="1">
              <a:buClr>
                <a:srgbClr val="2DA2BF"/>
              </a:buClr>
              <a:defRPr/>
            </a:pPr>
            <a:endParaRPr kumimoji="0" lang="it-IT" altLang="it-IT" sz="2000" b="0" i="0" u="none" strike="noStrike" kern="1200" cap="none" spc="0" normalizeH="0" baseline="0" noProof="0" dirty="0" smtClean="0">
              <a:ln>
                <a:noFill/>
              </a:ln>
              <a:solidFill>
                <a:sysClr val="windowText" lastClr="000000"/>
              </a:solidFill>
              <a:effectLst/>
              <a:uLnTx/>
              <a:uFillTx/>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lang="it-IT" altLang="it-IT" sz="2000" dirty="0" smtClean="0">
                <a:solidFill>
                  <a:sysClr val="windowText" lastClr="000000"/>
                </a:solidFill>
              </a:rPr>
              <a:t>h1 + h2 </a:t>
            </a:r>
            <a:r>
              <a:rPr kumimoji="0" lang="en-US" altLang="it-IT" sz="2000" b="0" i="0" u="none" strike="noStrike" kern="1200" cap="none" spc="0" normalizeH="0" baseline="0" noProof="0" dirty="0" smtClean="0">
                <a:ln>
                  <a:noFill/>
                </a:ln>
                <a:solidFill>
                  <a:sysClr val="windowText" lastClr="000000"/>
                </a:solidFill>
                <a:effectLst/>
                <a:uLnTx/>
                <a:uFillTx/>
                <a:ea typeface="+mn-ea"/>
                <a:cs typeface="+mn-cs"/>
              </a:rPr>
              <a:t>{ color: red; }</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lang="en-US" altLang="it-IT" sz="2000" dirty="0">
              <a:solidFill>
                <a:sysClr val="windowText" lastClr="000000"/>
              </a:solidFill>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en-US" altLang="it-IT" sz="2000" b="0" i="0" u="none" strike="noStrike" kern="1200" cap="none" spc="0" normalizeH="0" baseline="0" noProof="0" dirty="0" err="1" smtClean="0">
                <a:ln>
                  <a:noFill/>
                </a:ln>
                <a:solidFill>
                  <a:sysClr val="windowText" lastClr="000000"/>
                </a:solidFill>
                <a:effectLst/>
                <a:uLnTx/>
                <a:uFillTx/>
                <a:ea typeface="+mn-ea"/>
                <a:cs typeface="+mn-cs"/>
              </a:rPr>
              <a:t>Verrà</a:t>
            </a:r>
            <a:r>
              <a:rPr kumimoji="0" lang="en-US" altLang="it-IT" sz="2000" b="0" i="0" u="none" strike="noStrike" kern="1200" cap="none" spc="0" normalizeH="0" baseline="0" noProof="0" dirty="0" smtClean="0">
                <a:ln>
                  <a:noFill/>
                </a:ln>
                <a:solidFill>
                  <a:sysClr val="windowText" lastClr="000000"/>
                </a:solidFill>
                <a:effectLst/>
                <a:uLnTx/>
                <a:uFillTx/>
                <a:ea typeface="+mn-ea"/>
                <a:cs typeface="+mn-cs"/>
              </a:rPr>
              <a:t> </a:t>
            </a:r>
            <a:r>
              <a:rPr kumimoji="0" lang="en-US" altLang="it-IT" sz="2000" b="0" i="0" u="none" strike="noStrike" kern="1200" cap="none" spc="0" normalizeH="0" baseline="0" noProof="0" dirty="0" err="1" smtClean="0">
                <a:ln>
                  <a:noFill/>
                </a:ln>
                <a:solidFill>
                  <a:sysClr val="windowText" lastClr="000000"/>
                </a:solidFill>
                <a:effectLst/>
                <a:uLnTx/>
                <a:uFillTx/>
                <a:ea typeface="+mn-ea"/>
                <a:cs typeface="+mn-cs"/>
              </a:rPr>
              <a:t>selezionato</a:t>
            </a:r>
            <a:r>
              <a:rPr kumimoji="0" lang="en-US" altLang="it-IT" sz="2000" b="0" i="0" u="none" strike="noStrike" kern="1200" cap="none" spc="0" normalizeH="0" baseline="0" noProof="0" dirty="0" smtClean="0">
                <a:ln>
                  <a:noFill/>
                </a:ln>
                <a:solidFill>
                  <a:sysClr val="windowText" lastClr="000000"/>
                </a:solidFill>
                <a:effectLst/>
                <a:uLnTx/>
                <a:uFillTx/>
                <a:ea typeface="+mn-ea"/>
                <a:cs typeface="+mn-cs"/>
              </a:rPr>
              <a:t> solo </a:t>
            </a:r>
            <a:r>
              <a:rPr kumimoji="0" lang="en-US" altLang="it-IT" sz="2000" b="0" i="0" u="none" strike="noStrike" kern="1200" cap="none" spc="0" normalizeH="0" baseline="0" noProof="0" dirty="0" err="1" smtClean="0">
                <a:ln>
                  <a:noFill/>
                </a:ln>
                <a:solidFill>
                  <a:sysClr val="windowText" lastClr="000000"/>
                </a:solidFill>
                <a:effectLst/>
                <a:uLnTx/>
                <a:uFillTx/>
                <a:ea typeface="+mn-ea"/>
                <a:cs typeface="+mn-cs"/>
              </a:rPr>
              <a:t>il</a:t>
            </a:r>
            <a:r>
              <a:rPr kumimoji="0" lang="en-US" altLang="it-IT" sz="2000" b="0" i="0" u="none" strike="noStrike" kern="1200" cap="none" spc="0" normalizeH="0" baseline="0" noProof="0" dirty="0" smtClean="0">
                <a:ln>
                  <a:noFill/>
                </a:ln>
                <a:solidFill>
                  <a:sysClr val="windowText" lastClr="000000"/>
                </a:solidFill>
                <a:effectLst/>
                <a:uLnTx/>
                <a:uFillTx/>
                <a:ea typeface="+mn-ea"/>
                <a:cs typeface="+mn-cs"/>
              </a:rPr>
              <a:t> primo &lt;h2&gt;</a:t>
            </a:r>
            <a:r>
              <a:rPr kumimoji="0" lang="en-US" altLang="it-IT" sz="2000" b="0" i="0" u="none" strike="noStrike" kern="1200" cap="none" spc="0" normalizeH="0" noProof="0" dirty="0" smtClean="0">
                <a:ln>
                  <a:noFill/>
                </a:ln>
                <a:solidFill>
                  <a:sysClr val="windowText" lastClr="000000"/>
                </a:solidFill>
                <a:effectLst/>
                <a:uLnTx/>
                <a:uFillTx/>
                <a:ea typeface="+mn-ea"/>
                <a:cs typeface="+mn-cs"/>
              </a:rPr>
              <a:t> </a:t>
            </a:r>
            <a:r>
              <a:rPr kumimoji="0" lang="en-US" altLang="it-IT" sz="2000" b="0" i="0" u="none" strike="noStrike" kern="1200" cap="none" spc="0" normalizeH="0" noProof="0" dirty="0" err="1" smtClean="0">
                <a:ln>
                  <a:noFill/>
                </a:ln>
                <a:solidFill>
                  <a:sysClr val="windowText" lastClr="000000"/>
                </a:solidFill>
                <a:effectLst/>
                <a:uLnTx/>
                <a:uFillTx/>
                <a:ea typeface="+mn-ea"/>
                <a:cs typeface="+mn-cs"/>
              </a:rPr>
              <a:t>dato</a:t>
            </a:r>
            <a:r>
              <a:rPr kumimoji="0" lang="en-US" altLang="it-IT" sz="2000" b="0" i="0" u="none" strike="noStrike" kern="1200" cap="none" spc="0" normalizeH="0" noProof="0" dirty="0" smtClean="0">
                <a:ln>
                  <a:noFill/>
                </a:ln>
                <a:solidFill>
                  <a:sysClr val="windowText" lastClr="000000"/>
                </a:solidFill>
                <a:effectLst/>
                <a:uLnTx/>
                <a:uFillTx/>
                <a:ea typeface="+mn-ea"/>
                <a:cs typeface="+mn-cs"/>
              </a:rPr>
              <a:t> </a:t>
            </a:r>
            <a:r>
              <a:rPr kumimoji="0" lang="en-US" altLang="it-IT" sz="2000" b="0" i="0" u="none" strike="noStrike" kern="1200" cap="none" spc="0" normalizeH="0" noProof="0" dirty="0" err="1" smtClean="0">
                <a:ln>
                  <a:noFill/>
                </a:ln>
                <a:solidFill>
                  <a:sysClr val="windowText" lastClr="000000"/>
                </a:solidFill>
                <a:effectLst/>
                <a:uLnTx/>
                <a:uFillTx/>
                <a:ea typeface="+mn-ea"/>
                <a:cs typeface="+mn-cs"/>
              </a:rPr>
              <a:t>che</a:t>
            </a:r>
            <a:r>
              <a:rPr kumimoji="0" lang="en-US" altLang="it-IT" sz="2000" b="0" i="0" u="none" strike="noStrike" kern="1200" cap="none" spc="0" normalizeH="0" noProof="0" dirty="0" smtClean="0">
                <a:ln>
                  <a:noFill/>
                </a:ln>
                <a:solidFill>
                  <a:sysClr val="windowText" lastClr="000000"/>
                </a:solidFill>
                <a:effectLst/>
                <a:uLnTx/>
                <a:uFillTx/>
                <a:ea typeface="+mn-ea"/>
                <a:cs typeface="+mn-cs"/>
              </a:rPr>
              <a:t> </a:t>
            </a:r>
            <a:r>
              <a:rPr kumimoji="0" lang="en-US" altLang="it-IT" sz="2000" b="0" i="0" u="none" strike="noStrike" kern="1200" cap="none" spc="0" normalizeH="0" noProof="0" dirty="0" err="1" smtClean="0">
                <a:ln>
                  <a:noFill/>
                </a:ln>
                <a:solidFill>
                  <a:sysClr val="windowText" lastClr="000000"/>
                </a:solidFill>
                <a:effectLst/>
                <a:uLnTx/>
                <a:uFillTx/>
                <a:ea typeface="+mn-ea"/>
                <a:cs typeface="+mn-cs"/>
              </a:rPr>
              <a:t>è</a:t>
            </a:r>
            <a:r>
              <a:rPr kumimoji="0" lang="en-US" altLang="it-IT" sz="2000" b="0" i="0" u="none" strike="noStrike" kern="1200" cap="none" spc="0" normalizeH="0" noProof="0" dirty="0" smtClean="0">
                <a:ln>
                  <a:noFill/>
                </a:ln>
                <a:solidFill>
                  <a:sysClr val="windowText" lastClr="000000"/>
                </a:solidFill>
                <a:effectLst/>
                <a:uLnTx/>
                <a:uFillTx/>
                <a:ea typeface="+mn-ea"/>
                <a:cs typeface="+mn-cs"/>
              </a:rPr>
              <a:t> </a:t>
            </a:r>
            <a:r>
              <a:rPr kumimoji="0" lang="en-US" altLang="it-IT" sz="2000" b="0" i="0" u="none" strike="noStrike" kern="1200" cap="none" spc="0" normalizeH="0" noProof="0" dirty="0" err="1" smtClean="0">
                <a:ln>
                  <a:noFill/>
                </a:ln>
                <a:solidFill>
                  <a:sysClr val="windowText" lastClr="000000"/>
                </a:solidFill>
                <a:effectLst/>
                <a:uLnTx/>
                <a:uFillTx/>
                <a:ea typeface="+mn-ea"/>
                <a:cs typeface="+mn-cs"/>
              </a:rPr>
              <a:t>immediatamente</a:t>
            </a:r>
            <a:r>
              <a:rPr kumimoji="0" lang="en-US" altLang="it-IT" sz="2000" b="0" i="0" u="none" strike="noStrike" kern="1200" cap="none" spc="0" normalizeH="0" noProof="0" dirty="0" smtClean="0">
                <a:ln>
                  <a:noFill/>
                </a:ln>
                <a:solidFill>
                  <a:sysClr val="windowText" lastClr="000000"/>
                </a:solidFill>
                <a:effectLst/>
                <a:uLnTx/>
                <a:uFillTx/>
                <a:ea typeface="+mn-ea"/>
                <a:cs typeface="+mn-cs"/>
              </a:rPr>
              <a:t> </a:t>
            </a:r>
            <a:r>
              <a:rPr kumimoji="0" lang="en-US" altLang="it-IT" sz="2000" b="0" i="0" u="none" strike="noStrike" kern="1200" cap="none" spc="0" normalizeH="0" noProof="0" dirty="0" err="1" smtClean="0">
                <a:ln>
                  <a:noFill/>
                </a:ln>
                <a:solidFill>
                  <a:sysClr val="windowText" lastClr="000000"/>
                </a:solidFill>
                <a:effectLst/>
                <a:uLnTx/>
                <a:uFillTx/>
                <a:ea typeface="+mn-ea"/>
                <a:cs typeface="+mn-cs"/>
              </a:rPr>
              <a:t>adiacente</a:t>
            </a:r>
            <a:r>
              <a:rPr kumimoji="0" lang="en-US" altLang="it-IT" sz="2000" b="0" i="0" u="none" strike="noStrike" kern="1200" cap="none" spc="0" normalizeH="0" noProof="0" dirty="0" smtClean="0">
                <a:ln>
                  <a:noFill/>
                </a:ln>
                <a:solidFill>
                  <a:sysClr val="windowText" lastClr="000000"/>
                </a:solidFill>
                <a:effectLst/>
                <a:uLnTx/>
                <a:uFillTx/>
                <a:ea typeface="+mn-ea"/>
                <a:cs typeface="+mn-cs"/>
              </a:rPr>
              <a:t> al tag &lt;h1&gt;</a:t>
            </a:r>
            <a:endParaRPr kumimoji="0" lang="en-US" altLang="it-IT" sz="2000" b="0" i="0" u="none" strike="noStrike" kern="1200" cap="none" spc="0" normalizeH="0" baseline="0" noProof="0" dirty="0" smtClean="0">
              <a:ln>
                <a:noFill/>
              </a:ln>
              <a:solidFill>
                <a:sysClr val="windowText" lastClr="000000"/>
              </a:solidFill>
              <a:effectLst/>
              <a:uLnTx/>
              <a:uFillTx/>
              <a:ea typeface="+mn-ea"/>
              <a:cs typeface="+mn-cs"/>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Selettore di adiacenza</a:t>
            </a:r>
          </a:p>
        </p:txBody>
      </p:sp>
    </p:spTree>
    <p:extLst>
      <p:ext uri="{BB962C8B-B14F-4D97-AF65-F5344CB8AC3E}">
        <p14:creationId xmlns:p14="http://schemas.microsoft.com/office/powerpoint/2010/main" val="8884120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2" y="2695575"/>
            <a:ext cx="9518349"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lvl="0" defTabSz="914400" eaLnBrk="1" hangingPunct="1">
              <a:buClr>
                <a:srgbClr val="2DA2BF"/>
              </a:buClr>
              <a:defRPr/>
            </a:pPr>
            <a:r>
              <a:rPr lang="it-IT" altLang="it-IT" sz="2000" noProof="0" dirty="0" smtClean="0">
                <a:solidFill>
                  <a:sysClr val="windowText" lastClr="000000"/>
                </a:solidFill>
              </a:rPr>
              <a:t>Applicando la regola</a:t>
            </a:r>
          </a:p>
          <a:p>
            <a:pPr lvl="0" defTabSz="914400" eaLnBrk="1" hangingPunct="1">
              <a:buClr>
                <a:srgbClr val="2DA2BF"/>
              </a:buClr>
              <a:defRPr/>
            </a:pPr>
            <a:endParaRPr kumimoji="0" lang="it-IT" altLang="it-IT" sz="2000" b="0" i="0" u="none" strike="noStrike" kern="1200" cap="none" spc="0" normalizeH="0" baseline="0" noProof="0" dirty="0" smtClean="0">
              <a:ln>
                <a:noFill/>
              </a:ln>
              <a:solidFill>
                <a:sysClr val="windowText" lastClr="000000"/>
              </a:solidFill>
              <a:effectLst/>
              <a:uLnTx/>
              <a:uFillTx/>
              <a:ea typeface="+mn-ea"/>
              <a:cs typeface="+mn-cs"/>
            </a:endParaRPr>
          </a:p>
          <a:p>
            <a:pPr lvl="0" defTabSz="914400" eaLnBrk="1" hangingPunct="1">
              <a:buClr>
                <a:srgbClr val="2DA2BF"/>
              </a:buClr>
              <a:defRPr/>
            </a:pPr>
            <a:r>
              <a:rPr lang="en-US" altLang="it-IT" sz="2000" dirty="0" smtClean="0">
                <a:solidFill>
                  <a:sysClr val="windowText" lastClr="000000"/>
                </a:solidFill>
              </a:rPr>
              <a:t>h1 </a:t>
            </a:r>
            <a:r>
              <a:rPr lang="en-US" altLang="it-IT" sz="2000" dirty="0">
                <a:solidFill>
                  <a:sysClr val="windowText" lastClr="000000"/>
                </a:solidFill>
              </a:rPr>
              <a:t>~ h2 </a:t>
            </a:r>
            <a:r>
              <a:rPr kumimoji="0" lang="en-US" altLang="it-IT" sz="2000" b="0" i="0" u="none" strike="noStrike" kern="1200" cap="none" spc="0" normalizeH="0" baseline="0" noProof="0" dirty="0" smtClean="0">
                <a:ln>
                  <a:noFill/>
                </a:ln>
                <a:solidFill>
                  <a:sysClr val="windowText" lastClr="000000"/>
                </a:solidFill>
                <a:effectLst/>
                <a:uLnTx/>
                <a:uFillTx/>
                <a:ea typeface="+mn-ea"/>
                <a:cs typeface="+mn-cs"/>
              </a:rPr>
              <a:t>{ color: red; }</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lang="en-US" altLang="it-IT" sz="2000" dirty="0">
              <a:solidFill>
                <a:sysClr val="windowText" lastClr="000000"/>
              </a:solidFill>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en-US" altLang="it-IT" sz="2000" b="0" i="0" u="none" strike="noStrike" kern="1200" cap="none" spc="0" normalizeH="0" baseline="0" noProof="0" dirty="0" err="1" smtClean="0">
                <a:ln>
                  <a:noFill/>
                </a:ln>
                <a:solidFill>
                  <a:sysClr val="windowText" lastClr="000000"/>
                </a:solidFill>
                <a:effectLst/>
                <a:uLnTx/>
                <a:uFillTx/>
                <a:ea typeface="+mn-ea"/>
                <a:cs typeface="+mn-cs"/>
              </a:rPr>
              <a:t>Saranno</a:t>
            </a:r>
            <a:r>
              <a:rPr kumimoji="0" lang="en-US" altLang="it-IT" sz="2000" b="0" i="0" u="none" strike="noStrike" kern="1200" cap="none" spc="0" normalizeH="0" baseline="0" noProof="0" dirty="0" smtClean="0">
                <a:ln>
                  <a:noFill/>
                </a:ln>
                <a:solidFill>
                  <a:sysClr val="windowText" lastClr="000000"/>
                </a:solidFill>
                <a:effectLst/>
                <a:uLnTx/>
                <a:uFillTx/>
                <a:ea typeface="+mn-ea"/>
                <a:cs typeface="+mn-cs"/>
              </a:rPr>
              <a:t> </a:t>
            </a:r>
            <a:r>
              <a:rPr kumimoji="0" lang="en-US" altLang="it-IT" sz="2000" b="0" i="0" u="none" strike="noStrike" kern="1200" cap="none" spc="0" normalizeH="0" baseline="0" noProof="0" dirty="0" err="1" smtClean="0">
                <a:ln>
                  <a:noFill/>
                </a:ln>
                <a:solidFill>
                  <a:sysClr val="windowText" lastClr="000000"/>
                </a:solidFill>
                <a:effectLst/>
                <a:uLnTx/>
                <a:uFillTx/>
                <a:ea typeface="+mn-ea"/>
                <a:cs typeface="+mn-cs"/>
              </a:rPr>
              <a:t>selezionati</a:t>
            </a:r>
            <a:r>
              <a:rPr kumimoji="0" lang="en-US" altLang="it-IT" sz="2000" b="0" i="0" u="none" strike="noStrike" kern="1200" cap="none" spc="0" normalizeH="0" noProof="0" dirty="0" smtClean="0">
                <a:ln>
                  <a:noFill/>
                </a:ln>
                <a:solidFill>
                  <a:sysClr val="windowText" lastClr="000000"/>
                </a:solidFill>
                <a:effectLst/>
                <a:uLnTx/>
                <a:uFillTx/>
                <a:ea typeface="+mn-ea"/>
                <a:cs typeface="+mn-cs"/>
              </a:rPr>
              <a:t> </a:t>
            </a:r>
            <a:r>
              <a:rPr kumimoji="0" lang="en-US" altLang="it-IT" sz="2000" b="0" i="0" u="none" strike="noStrike" kern="1200" cap="none" spc="0" normalizeH="0" noProof="0" dirty="0" err="1" smtClean="0">
                <a:ln>
                  <a:noFill/>
                </a:ln>
                <a:solidFill>
                  <a:sysClr val="windowText" lastClr="000000"/>
                </a:solidFill>
                <a:effectLst/>
                <a:uLnTx/>
                <a:uFillTx/>
                <a:ea typeface="+mn-ea"/>
                <a:cs typeface="+mn-cs"/>
              </a:rPr>
              <a:t>tutti</a:t>
            </a:r>
            <a:r>
              <a:rPr kumimoji="0" lang="en-US" altLang="it-IT" sz="2000" b="0" i="0" u="none" strike="noStrike" kern="1200" cap="none" spc="0" normalizeH="0" noProof="0" dirty="0" smtClean="0">
                <a:ln>
                  <a:noFill/>
                </a:ln>
                <a:solidFill>
                  <a:sysClr val="windowText" lastClr="000000"/>
                </a:solidFill>
                <a:effectLst/>
                <a:uLnTx/>
                <a:uFillTx/>
                <a:ea typeface="+mn-ea"/>
                <a:cs typeface="+mn-cs"/>
              </a:rPr>
              <a:t> </a:t>
            </a:r>
            <a:r>
              <a:rPr kumimoji="0" lang="en-US" altLang="it-IT" sz="2000" b="0" i="0" u="none" strike="noStrike" kern="1200" cap="none" spc="0" normalizeH="0" noProof="0" dirty="0" err="1" smtClean="0">
                <a:ln>
                  <a:noFill/>
                </a:ln>
                <a:solidFill>
                  <a:sysClr val="windowText" lastClr="000000"/>
                </a:solidFill>
                <a:effectLst/>
                <a:uLnTx/>
                <a:uFillTx/>
                <a:ea typeface="+mn-ea"/>
                <a:cs typeface="+mn-cs"/>
              </a:rPr>
              <a:t>gli</a:t>
            </a:r>
            <a:r>
              <a:rPr kumimoji="0" lang="en-US" altLang="it-IT" sz="2000" b="0" i="0" u="none" strike="noStrike" kern="1200" cap="none" spc="0" normalizeH="0" noProof="0" dirty="0" smtClean="0">
                <a:ln>
                  <a:noFill/>
                </a:ln>
                <a:solidFill>
                  <a:sysClr val="windowText" lastClr="000000"/>
                </a:solidFill>
                <a:effectLst/>
                <a:uLnTx/>
                <a:uFillTx/>
                <a:ea typeface="+mn-ea"/>
                <a:cs typeface="+mn-cs"/>
              </a:rPr>
              <a:t> </a:t>
            </a:r>
            <a:r>
              <a:rPr kumimoji="0" lang="en-US" altLang="it-IT" sz="2000" b="0" i="0" u="none" strike="noStrike" kern="1200" cap="none" spc="0" normalizeH="0" noProof="0" dirty="0" err="1" smtClean="0">
                <a:ln>
                  <a:noFill/>
                </a:ln>
                <a:solidFill>
                  <a:sysClr val="windowText" lastClr="000000"/>
                </a:solidFill>
                <a:effectLst/>
                <a:uLnTx/>
                <a:uFillTx/>
                <a:ea typeface="+mn-ea"/>
                <a:cs typeface="+mn-cs"/>
              </a:rPr>
              <a:t>elementi</a:t>
            </a:r>
            <a:r>
              <a:rPr kumimoji="0" lang="en-US" altLang="it-IT" sz="2000" b="0" i="0" u="none" strike="noStrike" kern="1200" cap="none" spc="0" normalizeH="0" baseline="0" noProof="0" dirty="0" smtClean="0">
                <a:ln>
                  <a:noFill/>
                </a:ln>
                <a:solidFill>
                  <a:sysClr val="windowText" lastClr="000000"/>
                </a:solidFill>
                <a:effectLst/>
                <a:uLnTx/>
                <a:uFillTx/>
                <a:ea typeface="+mn-ea"/>
                <a:cs typeface="+mn-cs"/>
              </a:rPr>
              <a:t> &lt;h2&gt;</a:t>
            </a:r>
            <a:r>
              <a:rPr kumimoji="0" lang="en-US" altLang="it-IT" sz="2000" b="0" i="0" u="none" strike="noStrike" kern="1200" cap="none" spc="0" normalizeH="0" noProof="0" dirty="0" smtClean="0">
                <a:ln>
                  <a:noFill/>
                </a:ln>
                <a:solidFill>
                  <a:sysClr val="windowText" lastClr="000000"/>
                </a:solidFill>
                <a:effectLst/>
                <a:uLnTx/>
                <a:uFillTx/>
                <a:ea typeface="+mn-ea"/>
                <a:cs typeface="+mn-cs"/>
              </a:rPr>
              <a:t> </a:t>
            </a:r>
            <a:r>
              <a:rPr kumimoji="0" lang="en-US" altLang="it-IT" sz="2000" b="0" i="0" u="none" strike="noStrike" kern="1200" cap="none" spc="0" normalizeH="0" noProof="0" dirty="0" err="1" smtClean="0">
                <a:ln>
                  <a:noFill/>
                </a:ln>
                <a:solidFill>
                  <a:sysClr val="windowText" lastClr="000000"/>
                </a:solidFill>
                <a:effectLst/>
                <a:uLnTx/>
                <a:uFillTx/>
                <a:ea typeface="+mn-ea"/>
                <a:cs typeface="+mn-cs"/>
              </a:rPr>
              <a:t>dello</a:t>
            </a:r>
            <a:r>
              <a:rPr kumimoji="0" lang="en-US" altLang="it-IT" sz="2000" b="0" i="0" u="none" strike="noStrike" kern="1200" cap="none" spc="0" normalizeH="0" noProof="0" dirty="0" smtClean="0">
                <a:ln>
                  <a:noFill/>
                </a:ln>
                <a:solidFill>
                  <a:sysClr val="windowText" lastClr="000000"/>
                </a:solidFill>
                <a:effectLst/>
                <a:uLnTx/>
                <a:uFillTx/>
                <a:ea typeface="+mn-ea"/>
                <a:cs typeface="+mn-cs"/>
              </a:rPr>
              <a:t> </a:t>
            </a:r>
            <a:r>
              <a:rPr kumimoji="0" lang="en-US" altLang="it-IT" sz="2000" b="0" i="0" u="none" strike="noStrike" kern="1200" cap="none" spc="0" normalizeH="0" noProof="0" dirty="0" err="1" smtClean="0">
                <a:ln>
                  <a:noFill/>
                </a:ln>
                <a:solidFill>
                  <a:sysClr val="windowText" lastClr="000000"/>
                </a:solidFill>
                <a:effectLst/>
                <a:uLnTx/>
                <a:uFillTx/>
                <a:ea typeface="+mn-ea"/>
                <a:cs typeface="+mn-cs"/>
              </a:rPr>
              <a:t>stesso</a:t>
            </a:r>
            <a:r>
              <a:rPr kumimoji="0" lang="en-US" altLang="it-IT" sz="2000" b="0" i="0" u="none" strike="noStrike" kern="1200" cap="none" spc="0" normalizeH="0" noProof="0" dirty="0" smtClean="0">
                <a:ln>
                  <a:noFill/>
                </a:ln>
                <a:solidFill>
                  <a:sysClr val="windowText" lastClr="000000"/>
                </a:solidFill>
                <a:effectLst/>
                <a:uLnTx/>
                <a:uFillTx/>
                <a:ea typeface="+mn-ea"/>
                <a:cs typeface="+mn-cs"/>
              </a:rPr>
              <a:t> </a:t>
            </a:r>
            <a:r>
              <a:rPr kumimoji="0" lang="en-US" altLang="it-IT" sz="2000" b="0" i="0" u="none" strike="noStrike" kern="1200" cap="none" spc="0" normalizeH="0" noProof="0" dirty="0" err="1" smtClean="0">
                <a:ln>
                  <a:noFill/>
                </a:ln>
                <a:solidFill>
                  <a:sysClr val="windowText" lastClr="000000"/>
                </a:solidFill>
                <a:effectLst/>
                <a:uLnTx/>
                <a:uFillTx/>
                <a:ea typeface="+mn-ea"/>
                <a:cs typeface="+mn-cs"/>
              </a:rPr>
              <a:t>livello</a:t>
            </a:r>
            <a:r>
              <a:rPr kumimoji="0" lang="en-US" altLang="it-IT" sz="2000" b="0" i="0" u="none" strike="noStrike" kern="1200" cap="none" spc="0" normalizeH="0" noProof="0" dirty="0" smtClean="0">
                <a:ln>
                  <a:noFill/>
                </a:ln>
                <a:solidFill>
                  <a:sysClr val="windowText" lastClr="000000"/>
                </a:solidFill>
                <a:effectLst/>
                <a:uLnTx/>
                <a:uFillTx/>
                <a:ea typeface="+mn-ea"/>
                <a:cs typeface="+mn-cs"/>
              </a:rPr>
              <a:t> di &lt;h1&gt; </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en-US" altLang="it-IT" sz="2000" b="0" i="0" u="none" strike="noStrike" kern="1200" cap="none" spc="0" normalizeH="0" noProof="0" dirty="0" err="1" smtClean="0">
                <a:ln>
                  <a:noFill/>
                </a:ln>
                <a:solidFill>
                  <a:sysClr val="windowText" lastClr="000000"/>
                </a:solidFill>
                <a:effectLst/>
                <a:uLnTx/>
                <a:uFillTx/>
                <a:ea typeface="+mn-ea"/>
                <a:cs typeface="+mn-cs"/>
              </a:rPr>
              <a:t>indipendentemento</a:t>
            </a:r>
            <a:r>
              <a:rPr kumimoji="0" lang="en-US" altLang="it-IT" sz="2000" b="0" i="0" u="none" strike="noStrike" kern="1200" cap="none" spc="0" normalizeH="0" noProof="0" dirty="0" smtClean="0">
                <a:ln>
                  <a:noFill/>
                </a:ln>
                <a:solidFill>
                  <a:sysClr val="windowText" lastClr="000000"/>
                </a:solidFill>
                <a:effectLst/>
                <a:uLnTx/>
                <a:uFillTx/>
                <a:ea typeface="+mn-ea"/>
                <a:cs typeface="+mn-cs"/>
              </a:rPr>
              <a:t> </a:t>
            </a:r>
            <a:r>
              <a:rPr kumimoji="0" lang="en-US" altLang="it-IT" sz="2000" b="0" i="0" u="none" strike="noStrike" kern="1200" cap="none" spc="0" normalizeH="0" noProof="0" dirty="0" err="1" smtClean="0">
                <a:ln>
                  <a:noFill/>
                </a:ln>
                <a:solidFill>
                  <a:sysClr val="windowText" lastClr="000000"/>
                </a:solidFill>
                <a:effectLst/>
                <a:uLnTx/>
                <a:uFillTx/>
                <a:ea typeface="+mn-ea"/>
                <a:cs typeface="+mn-cs"/>
              </a:rPr>
              <a:t>dalla</a:t>
            </a:r>
            <a:r>
              <a:rPr kumimoji="0" lang="en-US" altLang="it-IT" sz="2000" b="0" i="0" u="none" strike="noStrike" kern="1200" cap="none" spc="0" normalizeH="0" noProof="0" dirty="0" smtClean="0">
                <a:ln>
                  <a:noFill/>
                </a:ln>
                <a:solidFill>
                  <a:sysClr val="windowText" lastClr="000000"/>
                </a:solidFill>
                <a:effectLst/>
                <a:uLnTx/>
                <a:uFillTx/>
                <a:ea typeface="+mn-ea"/>
                <a:cs typeface="+mn-cs"/>
              </a:rPr>
              <a:t> </a:t>
            </a:r>
            <a:r>
              <a:rPr kumimoji="0" lang="en-US" altLang="it-IT" sz="2000" b="0" i="0" u="none" strike="noStrike" kern="1200" cap="none" spc="0" normalizeH="0" noProof="0" dirty="0" err="1" smtClean="0">
                <a:ln>
                  <a:noFill/>
                </a:ln>
                <a:solidFill>
                  <a:sysClr val="windowText" lastClr="000000"/>
                </a:solidFill>
                <a:effectLst/>
                <a:uLnTx/>
                <a:uFillTx/>
                <a:ea typeface="+mn-ea"/>
                <a:cs typeface="+mn-cs"/>
              </a:rPr>
              <a:t>posizione</a:t>
            </a:r>
            <a:r>
              <a:rPr kumimoji="0" lang="en-US" altLang="it-IT" sz="2000" b="0" i="0" u="none" strike="noStrike" kern="1200" cap="none" spc="0" normalizeH="0" noProof="0" dirty="0" smtClean="0">
                <a:ln>
                  <a:noFill/>
                </a:ln>
                <a:solidFill>
                  <a:sysClr val="windowText" lastClr="000000"/>
                </a:solidFill>
                <a:effectLst/>
                <a:uLnTx/>
                <a:uFillTx/>
                <a:ea typeface="+mn-ea"/>
                <a:cs typeface="+mn-cs"/>
              </a:rPr>
              <a:t> </a:t>
            </a:r>
            <a:r>
              <a:rPr kumimoji="0" lang="en-US" altLang="it-IT" sz="2000" b="0" i="0" u="none" strike="noStrike" kern="1200" cap="none" spc="0" normalizeH="0" noProof="0" dirty="0" err="1" smtClean="0">
                <a:ln>
                  <a:noFill/>
                </a:ln>
                <a:solidFill>
                  <a:sysClr val="windowText" lastClr="000000"/>
                </a:solidFill>
                <a:effectLst/>
                <a:uLnTx/>
                <a:uFillTx/>
                <a:ea typeface="+mn-ea"/>
                <a:cs typeface="+mn-cs"/>
              </a:rPr>
              <a:t>che</a:t>
            </a:r>
            <a:r>
              <a:rPr kumimoji="0" lang="en-US" altLang="it-IT" sz="2000" b="0" i="0" u="none" strike="noStrike" kern="1200" cap="none" spc="0" normalizeH="0" noProof="0" dirty="0" smtClean="0">
                <a:ln>
                  <a:noFill/>
                </a:ln>
                <a:solidFill>
                  <a:sysClr val="windowText" lastClr="000000"/>
                </a:solidFill>
                <a:effectLst/>
                <a:uLnTx/>
                <a:uFillTx/>
                <a:ea typeface="+mn-ea"/>
                <a:cs typeface="+mn-cs"/>
              </a:rPr>
              <a:t> </a:t>
            </a:r>
            <a:r>
              <a:rPr kumimoji="0" lang="en-US" altLang="it-IT" sz="2000" b="0" i="0" u="none" strike="noStrike" kern="1200" cap="none" spc="0" normalizeH="0" noProof="0" dirty="0" err="1" smtClean="0">
                <a:ln>
                  <a:noFill/>
                </a:ln>
                <a:solidFill>
                  <a:sysClr val="windowText" lastClr="000000"/>
                </a:solidFill>
                <a:effectLst/>
                <a:uLnTx/>
                <a:uFillTx/>
                <a:ea typeface="+mn-ea"/>
                <a:cs typeface="+mn-cs"/>
              </a:rPr>
              <a:t>occupano</a:t>
            </a:r>
            <a:r>
              <a:rPr kumimoji="0" lang="en-US" altLang="it-IT" sz="2000" b="0" i="0" u="none" strike="noStrike" kern="1200" cap="none" spc="0" normalizeH="0" noProof="0" dirty="0" smtClean="0">
                <a:ln>
                  <a:noFill/>
                </a:ln>
                <a:solidFill>
                  <a:sysClr val="windowText" lastClr="000000"/>
                </a:solidFill>
                <a:effectLst/>
                <a:uLnTx/>
                <a:uFillTx/>
                <a:ea typeface="+mn-ea"/>
                <a:cs typeface="+mn-cs"/>
              </a:rPr>
              <a:t>.</a:t>
            </a:r>
            <a:endParaRPr kumimoji="0" lang="en-US" altLang="it-IT" sz="2000" b="0" i="0" u="none" strike="noStrike" kern="1200" cap="none" spc="0" normalizeH="0" baseline="0" noProof="0" dirty="0" smtClean="0">
              <a:ln>
                <a:noFill/>
              </a:ln>
              <a:solidFill>
                <a:sysClr val="windowText" lastClr="000000"/>
              </a:solidFill>
              <a:effectLst/>
              <a:uLnTx/>
              <a:uFillTx/>
              <a:ea typeface="+mn-ea"/>
              <a:cs typeface="+mn-cs"/>
            </a:endParaRPr>
          </a:p>
        </p:txBody>
      </p:sp>
      <p:sp>
        <p:nvSpPr>
          <p:cNvPr id="6" name="Titolo 5"/>
          <p:cNvSpPr txBox="1">
            <a:spLocks/>
          </p:cNvSpPr>
          <p:nvPr/>
        </p:nvSpPr>
        <p:spPr bwMode="auto">
          <a:xfrm>
            <a:off x="388938" y="1412875"/>
            <a:ext cx="5888294"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Selettore generali </a:t>
            </a: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di fratelli</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spTree>
    <p:extLst>
      <p:ext uri="{BB962C8B-B14F-4D97-AF65-F5344CB8AC3E}">
        <p14:creationId xmlns:p14="http://schemas.microsoft.com/office/powerpoint/2010/main" val="17074291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2" y="2091726"/>
            <a:ext cx="10541629" cy="37224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I selettori possono</a:t>
            </a:r>
            <a:r>
              <a:rPr kumimoji="0" lang="it-IT" altLang="it-IT" sz="2000" b="0" i="0" u="none" strike="noStrike" kern="1200" cap="none" spc="0" normalizeH="0" noProof="0" dirty="0" smtClean="0">
                <a:ln>
                  <a:noFill/>
                </a:ln>
                <a:solidFill>
                  <a:sysClr val="windowText" lastClr="000000"/>
                </a:solidFill>
                <a:effectLst/>
                <a:uLnTx/>
                <a:uFillTx/>
                <a:ea typeface="+mn-ea"/>
                <a:cs typeface="+mn-cs"/>
              </a:rPr>
              <a:t> essere anche combinati attraverso la seguente sintassi:</a:t>
            </a:r>
            <a:endParaRPr kumimoji="0" lang="it-IT" altLang="it-IT" sz="2000" b="0" i="0" u="none" strike="noStrike" kern="1200" cap="none" spc="0" normalizeH="0" baseline="0" noProof="0" dirty="0" smtClean="0">
              <a:ln>
                <a:noFill/>
              </a:ln>
              <a:solidFill>
                <a:sysClr val="windowText" lastClr="000000"/>
              </a:solidFill>
              <a:effectLst/>
              <a:uLnTx/>
              <a:uFillTx/>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2000" b="0" i="0" u="none" strike="noStrike" kern="1200" cap="none" spc="0" normalizeH="0" baseline="0" noProof="0" dirty="0" smtClean="0">
              <a:ln>
                <a:noFill/>
              </a:ln>
              <a:solidFill>
                <a:sysClr val="windowText" lastClr="000000"/>
              </a:solidFill>
              <a:effectLst/>
              <a:uLnTx/>
              <a:uFillTx/>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lang="it-IT" altLang="it-IT" sz="2000" dirty="0" err="1" smtClean="0">
                <a:solidFill>
                  <a:sysClr val="windowText" lastClr="000000"/>
                </a:solidFill>
              </a:rPr>
              <a:t>p.evidenziato</a:t>
            </a:r>
            <a:r>
              <a:rPr lang="it-IT" altLang="it-IT" sz="2000" dirty="0" smtClean="0">
                <a:solidFill>
                  <a:sysClr val="windowText" lastClr="000000"/>
                </a:solidFill>
              </a:rPr>
              <a:t> </a:t>
            </a:r>
            <a:r>
              <a:rPr kumimoji="0" lang="en-US" altLang="it-IT" sz="2000" b="0" i="0" u="none" strike="noStrike" kern="1200" cap="none" spc="0" normalizeH="0" baseline="0" noProof="0" dirty="0" smtClean="0">
                <a:ln>
                  <a:noFill/>
                </a:ln>
                <a:solidFill>
                  <a:sysClr val="windowText" lastClr="000000"/>
                </a:solidFill>
                <a:effectLst/>
                <a:uLnTx/>
                <a:uFillTx/>
                <a:ea typeface="+mn-ea"/>
                <a:cs typeface="+mn-cs"/>
              </a:rPr>
              <a:t>{ color: red; }</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lang="en-US" altLang="it-IT" sz="2000" dirty="0" smtClean="0">
                <a:solidFill>
                  <a:sysClr val="windowText" lastClr="000000"/>
                </a:solidFill>
              </a:rPr>
              <a:t>h2</a:t>
            </a:r>
            <a:r>
              <a:rPr kumimoji="0" lang="en-US" altLang="it-IT" sz="2000" b="0" i="0" u="none" strike="noStrike" kern="1200" cap="none" spc="0" normalizeH="0" baseline="0" noProof="0" dirty="0" smtClean="0">
                <a:ln>
                  <a:noFill/>
                </a:ln>
                <a:solidFill>
                  <a:sysClr val="windowText" lastClr="000000"/>
                </a:solidFill>
                <a:effectLst/>
                <a:uLnTx/>
                <a:uFillTx/>
                <a:ea typeface="+mn-ea"/>
                <a:cs typeface="+mn-cs"/>
              </a:rPr>
              <a:t>#</a:t>
            </a:r>
            <a:r>
              <a:rPr kumimoji="0" lang="en-US" altLang="it-IT" sz="2000" b="0" i="0" u="none" strike="noStrike" kern="1200" cap="none" spc="0" normalizeH="0" baseline="0" noProof="0" dirty="0" err="1" smtClean="0">
                <a:ln>
                  <a:noFill/>
                </a:ln>
                <a:solidFill>
                  <a:sysClr val="windowText" lastClr="000000"/>
                </a:solidFill>
                <a:effectLst/>
                <a:uLnTx/>
                <a:uFillTx/>
                <a:ea typeface="+mn-ea"/>
                <a:cs typeface="+mn-cs"/>
              </a:rPr>
              <a:t>titolo</a:t>
            </a:r>
            <a:r>
              <a:rPr kumimoji="0" lang="en-US" altLang="it-IT" sz="2000" b="0" i="0" u="none" strike="noStrike" kern="1200" cap="none" spc="0" normalizeH="0" baseline="0" noProof="0" dirty="0" smtClean="0">
                <a:ln>
                  <a:noFill/>
                </a:ln>
                <a:solidFill>
                  <a:sysClr val="windowText" lastClr="000000"/>
                </a:solidFill>
                <a:effectLst/>
                <a:uLnTx/>
                <a:uFillTx/>
                <a:ea typeface="+mn-ea"/>
                <a:cs typeface="+mn-cs"/>
              </a:rPr>
              <a:t> </a:t>
            </a:r>
            <a:r>
              <a:rPr kumimoji="0" lang="en-US" altLang="it-IT" sz="2000" b="0" i="0" u="none" strike="noStrike" kern="1200" cap="none" spc="0" normalizeH="0" noProof="0" dirty="0" smtClean="0">
                <a:ln>
                  <a:noFill/>
                </a:ln>
                <a:solidFill>
                  <a:sysClr val="windowText" lastClr="000000"/>
                </a:solidFill>
                <a:effectLst/>
                <a:uLnTx/>
                <a:uFillTx/>
                <a:ea typeface="+mn-ea"/>
                <a:cs typeface="+mn-cs"/>
              </a:rPr>
              <a:t>{ font-size: 28px; }</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lang="en-US" altLang="it-IT" sz="2000" baseline="0" dirty="0" smtClean="0">
                <a:solidFill>
                  <a:sysClr val="windowText" lastClr="000000"/>
                </a:solidFill>
              </a:rPr>
              <a:t>.classe1.classe2 { background:</a:t>
            </a:r>
            <a:r>
              <a:rPr lang="en-US" altLang="it-IT" sz="2000" dirty="0" smtClean="0">
                <a:solidFill>
                  <a:sysClr val="windowText" lastClr="000000"/>
                </a:solidFill>
              </a:rPr>
              <a:t> yellow; }</a:t>
            </a:r>
            <a:endParaRPr kumimoji="0" lang="en-US" altLang="it-IT" sz="2000" b="0" i="0" u="none" strike="noStrike" kern="1200" cap="none" spc="0" normalizeH="0" baseline="0" noProof="0" dirty="0" smtClean="0">
              <a:ln>
                <a:noFill/>
              </a:ln>
              <a:solidFill>
                <a:sysClr val="windowText" lastClr="000000"/>
              </a:solidFill>
              <a:effectLst/>
              <a:uLnTx/>
              <a:uFillTx/>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2000" b="0" i="0" u="none" strike="noStrike" kern="1200" cap="none" spc="0" normalizeH="0" baseline="0" noProof="0" dirty="0" smtClean="0">
              <a:ln>
                <a:noFill/>
              </a:ln>
              <a:solidFill>
                <a:sysClr val="windowText" lastClr="000000"/>
              </a:solidFill>
              <a:effectLst/>
              <a:uLnTx/>
              <a:uFillTx/>
              <a:ea typeface="+mn-ea"/>
              <a:cs typeface="+mn-cs"/>
            </a:endParaRPr>
          </a:p>
          <a:p>
            <a:pPr lvl="0" defTabSz="914400" eaLnBrk="1" hangingPunct="1">
              <a:buClr>
                <a:srgbClr val="2DA2BF"/>
              </a:buClr>
              <a:defRPr/>
            </a:pPr>
            <a:r>
              <a:rPr lang="it-IT" altLang="it-IT" sz="2000" dirty="0" smtClean="0">
                <a:solidFill>
                  <a:sysClr val="windowText" lastClr="000000"/>
                </a:solidFill>
              </a:rPr>
              <a:t>Nel primo caso applica il colore rosso a tutti i paragrafi con attributo </a:t>
            </a:r>
            <a:r>
              <a:rPr lang="it-IT" altLang="it-IT" sz="2000" dirty="0" err="1" smtClean="0">
                <a:solidFill>
                  <a:sysClr val="windowText" lastClr="000000"/>
                </a:solidFill>
              </a:rPr>
              <a:t>class</a:t>
            </a:r>
            <a:r>
              <a:rPr lang="it-IT" altLang="it-IT" sz="2000" dirty="0" smtClean="0">
                <a:solidFill>
                  <a:sysClr val="windowText" lastClr="000000"/>
                </a:solidFill>
              </a:rPr>
              <a:t> evidenziato</a:t>
            </a:r>
          </a:p>
          <a:p>
            <a:pPr lvl="0" defTabSz="914400" eaLnBrk="1" hangingPunct="1">
              <a:buClr>
                <a:srgbClr val="2DA2BF"/>
              </a:buClr>
              <a:defRPr/>
            </a:pP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Nel</a:t>
            </a:r>
            <a:r>
              <a:rPr kumimoji="0" lang="it-IT" altLang="it-IT" sz="2000" b="0" i="0" u="none" strike="noStrike" kern="1200" cap="none" spc="0" normalizeH="0" noProof="0" dirty="0" smtClean="0">
                <a:ln>
                  <a:noFill/>
                </a:ln>
                <a:solidFill>
                  <a:sysClr val="windowText" lastClr="000000"/>
                </a:solidFill>
                <a:effectLst/>
                <a:uLnTx/>
                <a:uFillTx/>
                <a:ea typeface="+mn-ea"/>
                <a:cs typeface="+mn-cs"/>
              </a:rPr>
              <a:t> secondo caso applica font-</a:t>
            </a:r>
            <a:r>
              <a:rPr kumimoji="0" lang="it-IT" altLang="it-IT" sz="2000" b="0" i="0" u="none" strike="noStrike" kern="1200" cap="none" spc="0" normalizeH="0" noProof="0" dirty="0" err="1" smtClean="0">
                <a:ln>
                  <a:noFill/>
                </a:ln>
                <a:solidFill>
                  <a:sysClr val="windowText" lastClr="000000"/>
                </a:solidFill>
                <a:effectLst/>
                <a:uLnTx/>
                <a:uFillTx/>
                <a:ea typeface="+mn-ea"/>
                <a:cs typeface="+mn-cs"/>
              </a:rPr>
              <a:t>size</a:t>
            </a:r>
            <a:r>
              <a:rPr kumimoji="0" lang="it-IT" altLang="it-IT" sz="2000" b="0" i="0" u="none" strike="noStrike" kern="1200" cap="none" spc="0" normalizeH="0" noProof="0" dirty="0" smtClean="0">
                <a:ln>
                  <a:noFill/>
                </a:ln>
                <a:solidFill>
                  <a:sysClr val="windowText" lastClr="000000"/>
                </a:solidFill>
                <a:effectLst/>
                <a:uLnTx/>
                <a:uFillTx/>
                <a:ea typeface="+mn-ea"/>
                <a:cs typeface="+mn-cs"/>
              </a:rPr>
              <a:t> 28px a tutti gli h2 con id titolo</a:t>
            </a:r>
          </a:p>
          <a:p>
            <a:pPr lvl="0" defTabSz="914400" eaLnBrk="1" hangingPunct="1">
              <a:buClr>
                <a:srgbClr val="2DA2BF"/>
              </a:buClr>
              <a:defRPr/>
            </a:pPr>
            <a:r>
              <a:rPr lang="it-IT" altLang="it-IT" sz="2000" noProof="0" dirty="0" smtClean="0">
                <a:solidFill>
                  <a:sysClr val="windowText" lastClr="000000"/>
                </a:solidFill>
              </a:rPr>
              <a:t>Nel terzo caso applica uno sfondo giallo a tutti </a:t>
            </a:r>
            <a:r>
              <a:rPr lang="it-IT" altLang="it-IT" sz="2000" dirty="0" smtClean="0">
                <a:solidFill>
                  <a:sysClr val="windowText" lastClr="000000"/>
                </a:solidFill>
              </a:rPr>
              <a:t>i </a:t>
            </a:r>
            <a:r>
              <a:rPr lang="it-IT" altLang="it-IT" sz="2000" dirty="0" err="1" smtClean="0">
                <a:solidFill>
                  <a:sysClr val="windowText" lastClr="000000"/>
                </a:solidFill>
              </a:rPr>
              <a:t>tag</a:t>
            </a:r>
            <a:r>
              <a:rPr lang="it-IT" altLang="it-IT" sz="2000" dirty="0" smtClean="0">
                <a:solidFill>
                  <a:sysClr val="windowText" lastClr="000000"/>
                </a:solidFill>
              </a:rPr>
              <a:t> </a:t>
            </a:r>
            <a:r>
              <a:rPr lang="it-IT" altLang="it-IT" sz="2000" noProof="0" dirty="0" smtClean="0">
                <a:solidFill>
                  <a:sysClr val="windowText" lastClr="000000"/>
                </a:solidFill>
              </a:rPr>
              <a:t>che hanno sia la classe 1 che la classe 2</a:t>
            </a:r>
            <a:endParaRPr kumimoji="0" lang="it-IT" altLang="it-IT" sz="2000" b="0" i="0" u="none" strike="noStrike" kern="1200" cap="none" spc="0" normalizeH="0" baseline="0" noProof="0" dirty="0" smtClean="0">
              <a:ln>
                <a:noFill/>
              </a:ln>
              <a:solidFill>
                <a:sysClr val="windowText" lastClr="000000"/>
              </a:solidFill>
              <a:effectLst/>
              <a:uLnTx/>
              <a:uFillTx/>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   </a:t>
            </a:r>
          </a:p>
        </p:txBody>
      </p:sp>
      <p:sp>
        <p:nvSpPr>
          <p:cNvPr id="6" name="Titolo 5"/>
          <p:cNvSpPr txBox="1">
            <a:spLocks/>
          </p:cNvSpPr>
          <p:nvPr/>
        </p:nvSpPr>
        <p:spPr bwMode="auto">
          <a:xfrm>
            <a:off x="388938" y="809026"/>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Combinare</a:t>
            </a:r>
            <a:r>
              <a:rPr kumimoji="0" lang="it-IT" altLang="it-IT" sz="3200" b="1" i="0" u="none" strike="noStrike" kern="1200" cap="none" spc="0" normalizeH="0" noProof="0" smtClean="0">
                <a:ln>
                  <a:noFill/>
                </a:ln>
                <a:solidFill>
                  <a:srgbClr val="0070C0"/>
                </a:solidFill>
                <a:effectLst/>
                <a:uLnTx/>
                <a:uFillTx/>
                <a:latin typeface="Calibri" pitchFamily="34" charset="0"/>
                <a:ea typeface="+mj-ea"/>
                <a:cs typeface="+mj-cs"/>
              </a:rPr>
              <a:t> </a:t>
            </a: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i </a:t>
            </a: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selettori</a:t>
            </a:r>
          </a:p>
        </p:txBody>
      </p:sp>
    </p:spTree>
    <p:extLst>
      <p:ext uri="{BB962C8B-B14F-4D97-AF65-F5344CB8AC3E}">
        <p14:creationId xmlns:p14="http://schemas.microsoft.com/office/powerpoint/2010/main" val="7853765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2" y="2091726"/>
            <a:ext cx="10541629" cy="37224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I selettori possono</a:t>
            </a:r>
            <a:r>
              <a:rPr kumimoji="0" lang="it-IT" altLang="it-IT" sz="2000" b="0" i="0" u="none" strike="noStrike" kern="1200" cap="none" spc="0" normalizeH="0" noProof="0" dirty="0" smtClean="0">
                <a:ln>
                  <a:noFill/>
                </a:ln>
                <a:solidFill>
                  <a:sysClr val="windowText" lastClr="000000"/>
                </a:solidFill>
                <a:effectLst/>
                <a:uLnTx/>
                <a:uFillTx/>
                <a:ea typeface="+mn-ea"/>
                <a:cs typeface="+mn-cs"/>
              </a:rPr>
              <a:t> essere anche raggruppati attraverso la seguente sintassi:</a:t>
            </a:r>
            <a:endParaRPr kumimoji="0" lang="it-IT" altLang="it-IT" sz="2000" b="0" i="0" u="none" strike="noStrike" kern="1200" cap="none" spc="0" normalizeH="0" baseline="0" noProof="0" dirty="0" smtClean="0">
              <a:ln>
                <a:noFill/>
              </a:ln>
              <a:solidFill>
                <a:sysClr val="windowText" lastClr="000000"/>
              </a:solidFill>
              <a:effectLst/>
              <a:uLnTx/>
              <a:uFillTx/>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2000" b="0" i="0" u="none" strike="noStrike" kern="1200" cap="none" spc="0" normalizeH="0" baseline="0" noProof="0" dirty="0" smtClean="0">
              <a:ln>
                <a:noFill/>
              </a:ln>
              <a:solidFill>
                <a:sysClr val="windowText" lastClr="000000"/>
              </a:solidFill>
              <a:effectLst/>
              <a:uLnTx/>
              <a:uFillTx/>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lang="it-IT" altLang="it-IT" sz="2000" dirty="0">
                <a:solidFill>
                  <a:sysClr val="windowText" lastClr="000000"/>
                </a:solidFill>
              </a:rPr>
              <a:t>d</a:t>
            </a:r>
            <a:r>
              <a:rPr lang="it-IT" altLang="it-IT" sz="2000" dirty="0" smtClean="0">
                <a:solidFill>
                  <a:sysClr val="windowText" lastClr="000000"/>
                </a:solidFill>
              </a:rPr>
              <a:t>iv, .classe, #identificativo  </a:t>
            </a:r>
            <a:r>
              <a:rPr kumimoji="0" lang="en-US" altLang="it-IT" sz="2000" b="0" i="0" u="none" strike="noStrike" kern="1200" cap="none" spc="0" normalizeH="0" baseline="0" noProof="0" dirty="0" smtClean="0">
                <a:ln>
                  <a:noFill/>
                </a:ln>
                <a:solidFill>
                  <a:sysClr val="windowText" lastClr="000000"/>
                </a:solidFill>
                <a:effectLst/>
                <a:uLnTx/>
                <a:uFillTx/>
                <a:ea typeface="+mn-ea"/>
                <a:cs typeface="+mn-cs"/>
              </a:rPr>
              <a:t>{ color: red; }</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en-US" altLang="it-IT" sz="2000" b="0" i="0" u="none" strike="noStrike" kern="1200" cap="none" spc="0" normalizeH="0" baseline="0" noProof="0" dirty="0" smtClean="0">
                <a:ln>
                  <a:noFill/>
                </a:ln>
                <a:solidFill>
                  <a:sysClr val="windowText" lastClr="000000"/>
                </a:solidFill>
                <a:effectLst/>
                <a:uLnTx/>
                <a:uFillTx/>
                <a:ea typeface="+mn-ea"/>
                <a:cs typeface="+mn-cs"/>
              </a:rPr>
              <a:t>.classe1,</a:t>
            </a:r>
            <a:r>
              <a:rPr kumimoji="0" lang="en-US" altLang="it-IT" sz="2000" b="0" i="0" u="none" strike="noStrike" kern="1200" cap="none" spc="0" normalizeH="0" noProof="0" dirty="0" smtClean="0">
                <a:ln>
                  <a:noFill/>
                </a:ln>
                <a:solidFill>
                  <a:sysClr val="windowText" lastClr="000000"/>
                </a:solidFill>
                <a:effectLst/>
                <a:uLnTx/>
                <a:uFillTx/>
                <a:ea typeface="+mn-ea"/>
                <a:cs typeface="+mn-cs"/>
              </a:rPr>
              <a:t> .classe2, .classe3 { background: yellow; }</a:t>
            </a:r>
            <a:endParaRPr kumimoji="0" lang="en-US" altLang="it-IT" sz="2000" b="0" i="0" u="none" strike="noStrike" kern="1200" cap="none" spc="0" normalizeH="0" baseline="0" noProof="0" dirty="0" smtClean="0">
              <a:ln>
                <a:noFill/>
              </a:ln>
              <a:solidFill>
                <a:sysClr val="windowText" lastClr="000000"/>
              </a:solidFill>
              <a:effectLst/>
              <a:uLnTx/>
              <a:uFillTx/>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2000" b="0" i="0" u="none" strike="noStrike" kern="1200" cap="none" spc="0" normalizeH="0" baseline="0" noProof="0" dirty="0" smtClean="0">
              <a:ln>
                <a:noFill/>
              </a:ln>
              <a:solidFill>
                <a:sysClr val="windowText" lastClr="000000"/>
              </a:solidFill>
              <a:effectLst/>
              <a:uLnTx/>
              <a:uFillTx/>
              <a:ea typeface="+mn-ea"/>
              <a:cs typeface="+mn-cs"/>
            </a:endParaRPr>
          </a:p>
          <a:p>
            <a:pPr lvl="0" defTabSz="914400" eaLnBrk="1" hangingPunct="1">
              <a:buClr>
                <a:srgbClr val="2DA2BF"/>
              </a:buClr>
              <a:defRPr/>
            </a:pPr>
            <a:r>
              <a:rPr lang="it-IT" altLang="it-IT" sz="2000" dirty="0" smtClean="0">
                <a:solidFill>
                  <a:sysClr val="windowText" lastClr="000000"/>
                </a:solidFill>
              </a:rPr>
              <a:t>Nel primo caso a tutti i div, a tutte le classi “.classe” e tutti gli  id </a:t>
            </a:r>
          </a:p>
          <a:p>
            <a:pPr lvl="0" defTabSz="914400" eaLnBrk="1" hangingPunct="1">
              <a:buClr>
                <a:srgbClr val="2DA2BF"/>
              </a:buClr>
              <a:defRPr/>
            </a:pPr>
            <a:r>
              <a:rPr lang="it-IT" altLang="it-IT" sz="2000" dirty="0" smtClean="0">
                <a:solidFill>
                  <a:sysClr val="windowText" lastClr="000000"/>
                </a:solidFill>
              </a:rPr>
              <a:t>“#identificativo” </a:t>
            </a:r>
            <a:r>
              <a:rPr lang="it-IT" altLang="it-IT" sz="2000" dirty="0">
                <a:solidFill>
                  <a:sysClr val="windowText" lastClr="000000"/>
                </a:solidFill>
              </a:rPr>
              <a:t>sarà applicato un testo rosso </a:t>
            </a:r>
            <a:endParaRPr lang="it-IT" altLang="it-IT" sz="2000" dirty="0" smtClean="0">
              <a:solidFill>
                <a:sysClr val="windowText" lastClr="000000"/>
              </a:solidFill>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Nel secondo caso, a tutte</a:t>
            </a:r>
            <a:r>
              <a:rPr kumimoji="0" lang="it-IT" altLang="it-IT" sz="2000" b="0" i="0" u="none" strike="noStrike" kern="1200" cap="none" spc="0" normalizeH="0" noProof="0" dirty="0" smtClean="0">
                <a:ln>
                  <a:noFill/>
                </a:ln>
                <a:solidFill>
                  <a:sysClr val="windowText" lastClr="000000"/>
                </a:solidFill>
                <a:effectLst/>
                <a:uLnTx/>
                <a:uFillTx/>
                <a:ea typeface="+mn-ea"/>
                <a:cs typeface="+mn-cs"/>
              </a:rPr>
              <a:t> le classi .classe1, .classe2 e .classe3 sarà applicato uno sfondo giallo</a:t>
            </a:r>
            <a:endParaRPr kumimoji="0" lang="it-IT" altLang="it-IT" sz="2000" b="0" i="0" u="none" strike="noStrike" kern="1200" cap="none" spc="0" normalizeH="0" baseline="0" noProof="0" dirty="0" smtClean="0">
              <a:ln>
                <a:noFill/>
              </a:ln>
              <a:solidFill>
                <a:sysClr val="windowText" lastClr="000000"/>
              </a:solidFill>
              <a:effectLst/>
              <a:uLnTx/>
              <a:uFillTx/>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2000" b="0" i="0" u="none" strike="noStrike" kern="1200" cap="none" spc="0" normalizeH="0" baseline="0" noProof="0" dirty="0" smtClean="0">
              <a:ln>
                <a:noFill/>
              </a:ln>
              <a:solidFill>
                <a:sysClr val="windowText" lastClr="000000"/>
              </a:solidFill>
              <a:effectLst/>
              <a:uLnTx/>
              <a:uFillTx/>
              <a:ea typeface="+mn-ea"/>
              <a:cs typeface="+mn-cs"/>
            </a:endParaRPr>
          </a:p>
        </p:txBody>
      </p:sp>
      <p:sp>
        <p:nvSpPr>
          <p:cNvPr id="6" name="Titolo 5"/>
          <p:cNvSpPr txBox="1">
            <a:spLocks/>
          </p:cNvSpPr>
          <p:nvPr/>
        </p:nvSpPr>
        <p:spPr bwMode="auto">
          <a:xfrm>
            <a:off x="388938" y="809026"/>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Raggruppare i selettori</a:t>
            </a:r>
          </a:p>
        </p:txBody>
      </p:sp>
    </p:spTree>
    <p:extLst>
      <p:ext uri="{BB962C8B-B14F-4D97-AF65-F5344CB8AC3E}">
        <p14:creationId xmlns:p14="http://schemas.microsoft.com/office/powerpoint/2010/main" val="19681577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Come detto in precedenza, gli stili applicati ad un elemento a cascata si applicheranno anche agli elementi discendenti fino a che uno stile di pari peso non lo sovrascrive</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en-US"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.red { </a:t>
            </a:r>
            <a:r>
              <a:rPr kumimoji="0" lang="en-US" alt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color:red</a:t>
            </a:r>
            <a:r>
              <a:rPr kumimoji="0" lang="en-US"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en-US"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en-US"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.red { color: blue }</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In questo caso la seconda dichiarazione avendo lo stesso peso sostituisce la prima </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Peso del CSS</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7" name="Segnaposto immagine 9"/>
          <p:cNvPicPr>
            <a:picLocks noChangeAspect="1"/>
          </p:cNvPicPr>
          <p:nvPr/>
        </p:nvPicPr>
        <p:blipFill>
          <a:blip r:embed="rId2">
            <a:extLst>
              <a:ext uri="{28A0092B-C50C-407E-A947-70E740481C1C}">
                <a14:useLocalDpi xmlns:a14="http://schemas.microsoft.com/office/drawing/2010/main" val="0"/>
              </a:ext>
            </a:extLst>
          </a:blip>
          <a:srcRect t="9439" b="9439"/>
          <a:stretch>
            <a:fillRect/>
          </a:stretch>
        </p:blipFill>
        <p:spPr bwMode="auto">
          <a:xfrm>
            <a:off x="5068888" y="2046288"/>
            <a:ext cx="3817937" cy="3097212"/>
          </a:xfrm>
          <a:prstGeom prst="rect">
            <a:avLst/>
          </a:prstGeom>
          <a:noFill/>
          <a:ln w="9525" cap="flat" cmpd="sng" algn="ctr">
            <a:noFill/>
            <a:prstDash val="solid"/>
            <a:miter lim="800000"/>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cap="flat" cmpd="thickThin" algn="ctr">
                <a:solidFill>
                  <a:srgbClr val="000000"/>
                </a:solidFill>
                <a:miter lim="800000"/>
                <a:headEnd/>
                <a:tailEnd/>
              </a14:hiddenLine>
            </a:ext>
          </a:extLst>
        </p:spPr>
      </p:pic>
    </p:spTree>
    <p:extLst>
      <p:ext uri="{BB962C8B-B14F-4D97-AF65-F5344CB8AC3E}">
        <p14:creationId xmlns:p14="http://schemas.microsoft.com/office/powerpoint/2010/main" val="10072550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Il “peso” o “specificità” si riferisce alla maggiore o minore importanza da assegnare a ciascuna regola di stile</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1" i="0" u="none" strike="noStrike" kern="1200" cap="none" spc="0" normalizeH="0" baseline="0" noProof="0" smtClean="0">
                <a:ln>
                  <a:noFill/>
                </a:ln>
                <a:solidFill>
                  <a:sysClr val="windowText" lastClr="000000"/>
                </a:solidFill>
                <a:effectLst/>
                <a:uLnTx/>
                <a:uFillTx/>
                <a:latin typeface="Lucida Sans Unicode"/>
                <a:ea typeface="+mn-ea"/>
                <a:cs typeface="+mn-cs"/>
              </a:rPr>
              <a:t>ID</a:t>
            </a: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 pesa più della classe – 0x100</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1" i="0" u="none" strike="noStrike" kern="1200" cap="none" spc="0" normalizeH="0" baseline="0" noProof="0" smtClean="0">
                <a:ln>
                  <a:noFill/>
                </a:ln>
                <a:solidFill>
                  <a:sysClr val="windowText" lastClr="000000"/>
                </a:solidFill>
                <a:effectLst/>
                <a:uLnTx/>
                <a:uFillTx/>
                <a:latin typeface="Lucida Sans Unicode"/>
                <a:ea typeface="+mn-ea"/>
                <a:cs typeface="+mn-cs"/>
              </a:rPr>
              <a:t>Classe</a:t>
            </a: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 e attributi pesano – 0x10</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1" i="0" u="none" strike="noStrike" kern="1200" cap="none" spc="0" normalizeH="0" baseline="0" noProof="0" smtClean="0">
                <a:ln>
                  <a:noFill/>
                </a:ln>
                <a:solidFill>
                  <a:sysClr val="windowText" lastClr="000000"/>
                </a:solidFill>
                <a:effectLst/>
                <a:uLnTx/>
                <a:uFillTx/>
                <a:latin typeface="Lucida Sans Unicode"/>
                <a:ea typeface="+mn-ea"/>
                <a:cs typeface="+mn-cs"/>
              </a:rPr>
              <a:t>Elemento</a:t>
            </a: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 o pseudo-elemento – 0x1</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Peso del CSS</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7" name="Picture 2"/>
          <p:cNvPicPr>
            <a:picLocks noChangeAspect="1" noChangeArrowheads="1"/>
          </p:cNvPicPr>
          <p:nvPr/>
        </p:nvPicPr>
        <p:blipFill>
          <a:blip r:embed="rId2" cstate="print"/>
          <a:srcRect/>
          <a:stretch>
            <a:fillRect/>
          </a:stretch>
        </p:blipFill>
        <p:spPr bwMode="auto">
          <a:xfrm>
            <a:off x="6350496" y="2840246"/>
            <a:ext cx="3240360" cy="10756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27587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p:cNvGraphicFramePr>
            <a:graphicFrameLocks noGrp="1"/>
          </p:cNvGraphicFramePr>
          <p:nvPr>
            <p:extLst/>
          </p:nvPr>
        </p:nvGraphicFramePr>
        <p:xfrm>
          <a:off x="1386961" y="1407040"/>
          <a:ext cx="8424862" cy="4105274"/>
        </p:xfrm>
        <a:graphic>
          <a:graphicData uri="http://schemas.openxmlformats.org/drawingml/2006/table">
            <a:tbl>
              <a:tblPr firstRow="1" bandRow="1"/>
              <a:tblGrid>
                <a:gridCol w="2808287"/>
                <a:gridCol w="4320442"/>
                <a:gridCol w="1296133"/>
              </a:tblGrid>
              <a:tr h="596202">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r>
                        <a:rPr lang="it-IT" sz="1800" dirty="0" smtClean="0"/>
                        <a:t>SELETTORE</a:t>
                      </a:r>
                      <a:endParaRPr lang="it-IT" sz="1800" dirty="0"/>
                    </a:p>
                  </a:txBody>
                  <a:tcPr marL="91439" marR="91439" marT="45729" marB="45729"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9639D"/>
                    </a:solidFill>
                  </a:tcPr>
                </a:tc>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r>
                        <a:rPr lang="it-IT" sz="1800" dirty="0" smtClean="0"/>
                        <a:t>SPECIFICITA’</a:t>
                      </a:r>
                      <a:endParaRPr lang="it-IT" sz="1800" dirty="0"/>
                    </a:p>
                  </a:txBody>
                  <a:tcPr marL="91439" marR="91439" marT="45729" marB="45729"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9639D"/>
                    </a:solidFill>
                  </a:tcPr>
                </a:tc>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r>
                        <a:rPr lang="it-IT" sz="1800" dirty="0" smtClean="0"/>
                        <a:t>TOTALE</a:t>
                      </a:r>
                      <a:endParaRPr lang="it-IT" sz="1800" dirty="0"/>
                    </a:p>
                  </a:txBody>
                  <a:tcPr marL="91439" marR="91439" marT="45729" marB="45729"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9639D"/>
                    </a:solidFill>
                  </a:tcPr>
                </a:tc>
              </a:tr>
              <a:tr h="438634">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smtClean="0"/>
                        <a:t>* (selettore universale)</a:t>
                      </a:r>
                      <a:endParaRPr lang="it-IT" sz="1800" dirty="0"/>
                    </a:p>
                  </a:txBody>
                  <a:tcPr marL="91439" marR="91439" marT="45729" marB="45729">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en-US" sz="1800" dirty="0" smtClean="0"/>
                        <a:t>0x100 + 0x10 + 0x1  </a:t>
                      </a:r>
                      <a:endParaRPr lang="it-IT" sz="1800" dirty="0"/>
                    </a:p>
                  </a:txBody>
                  <a:tcPr marL="91439" marR="91439" marT="45729" marB="45729">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smtClean="0"/>
                        <a:t>0</a:t>
                      </a:r>
                      <a:endParaRPr lang="it-IT" sz="1800" dirty="0"/>
                    </a:p>
                  </a:txBody>
                  <a:tcPr marL="91439" marR="91439" marT="45729" marB="45729">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r>
              <a:tr h="438634">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smtClean="0"/>
                        <a:t>p</a:t>
                      </a:r>
                      <a:endParaRPr lang="it-IT" sz="1800" dirty="0"/>
                    </a:p>
                  </a:txBody>
                  <a:tcPr marL="91439" marR="91439"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en-US" sz="1800" dirty="0" smtClean="0"/>
                        <a:t>0x100 + 0x10 + 1x1 </a:t>
                      </a:r>
                      <a:endParaRPr lang="it-IT" sz="1800" dirty="0"/>
                    </a:p>
                  </a:txBody>
                  <a:tcPr marL="91439" marR="91439"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smtClean="0"/>
                        <a:t>1</a:t>
                      </a:r>
                      <a:endParaRPr lang="it-IT" sz="1800" dirty="0"/>
                    </a:p>
                  </a:txBody>
                  <a:tcPr marL="91439" marR="91439"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r>
              <a:tr h="438634">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err="1" smtClean="0"/>
                        <a:t>div</a:t>
                      </a:r>
                      <a:r>
                        <a:rPr lang="it-IT" sz="1800" dirty="0" smtClean="0"/>
                        <a:t> p</a:t>
                      </a:r>
                      <a:endParaRPr lang="it-IT" sz="1800" dirty="0"/>
                    </a:p>
                  </a:txBody>
                  <a:tcPr marL="91439" marR="91439"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en-US" sz="1800" dirty="0" smtClean="0"/>
                        <a:t>0x100 + 0x10 + 2x1</a:t>
                      </a:r>
                      <a:endParaRPr lang="it-IT" sz="1800" dirty="0"/>
                    </a:p>
                  </a:txBody>
                  <a:tcPr marL="91439" marR="91439"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smtClean="0"/>
                        <a:t>2</a:t>
                      </a:r>
                      <a:endParaRPr lang="it-IT" sz="1800" dirty="0"/>
                    </a:p>
                  </a:txBody>
                  <a:tcPr marL="91439" marR="91439"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r>
              <a:tr h="438634">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smtClean="0"/>
                        <a:t>.</a:t>
                      </a:r>
                      <a:r>
                        <a:rPr lang="it-IT" sz="1800" dirty="0" err="1" smtClean="0"/>
                        <a:t>miaclasse</a:t>
                      </a:r>
                      <a:endParaRPr lang="it-IT" sz="1800" dirty="0"/>
                    </a:p>
                  </a:txBody>
                  <a:tcPr marL="91439" marR="91439"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0x100 + 1x10 + 0x1  </a:t>
                      </a:r>
                      <a:endParaRPr lang="it-IT" sz="1800" dirty="0" smtClean="0"/>
                    </a:p>
                  </a:txBody>
                  <a:tcPr marL="91439" marR="91439"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smtClean="0"/>
                        <a:t>10</a:t>
                      </a:r>
                      <a:endParaRPr lang="it-IT" sz="1800" dirty="0"/>
                    </a:p>
                  </a:txBody>
                  <a:tcPr marL="91439" marR="91439"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r>
              <a:tr h="438634">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err="1" smtClean="0"/>
                        <a:t>p.miaclasse</a:t>
                      </a:r>
                      <a:endParaRPr lang="it-IT" sz="1800" dirty="0"/>
                    </a:p>
                  </a:txBody>
                  <a:tcPr marL="91439" marR="91439"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0x100 + 1x10 + 1x1 </a:t>
                      </a:r>
                      <a:endParaRPr lang="it-IT" sz="1800" dirty="0" smtClean="0"/>
                    </a:p>
                  </a:txBody>
                  <a:tcPr marL="91439" marR="91439"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smtClean="0"/>
                        <a:t>11</a:t>
                      </a:r>
                      <a:endParaRPr lang="it-IT" sz="1800" dirty="0"/>
                    </a:p>
                  </a:txBody>
                  <a:tcPr marL="91439" marR="91439"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r>
              <a:tr h="438634">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err="1" smtClean="0"/>
                        <a:t>#mioid</a:t>
                      </a:r>
                      <a:endParaRPr lang="it-IT" sz="1800" dirty="0"/>
                    </a:p>
                  </a:txBody>
                  <a:tcPr marL="91439" marR="91439"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smtClean="0"/>
                        <a:t>1x100 + 0x10 + 0x1</a:t>
                      </a:r>
                      <a:endParaRPr lang="it-IT" sz="1800" dirty="0"/>
                    </a:p>
                  </a:txBody>
                  <a:tcPr marL="91439" marR="91439"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smtClean="0"/>
                        <a:t>100</a:t>
                      </a:r>
                      <a:endParaRPr lang="it-IT" sz="1800" dirty="0"/>
                    </a:p>
                  </a:txBody>
                  <a:tcPr marL="91439" marR="91439"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r>
              <a:tr h="438634">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err="1" smtClean="0"/>
                        <a:t>#mioid</a:t>
                      </a:r>
                      <a:r>
                        <a:rPr lang="it-IT" sz="1800" dirty="0" smtClean="0"/>
                        <a:t> p</a:t>
                      </a:r>
                      <a:endParaRPr lang="it-IT" sz="1800" dirty="0"/>
                    </a:p>
                  </a:txBody>
                  <a:tcPr marL="91439" marR="91439"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800" dirty="0" smtClean="0"/>
                        <a:t>1x100 + 0x10 + 1x1</a:t>
                      </a:r>
                    </a:p>
                  </a:txBody>
                  <a:tcPr marL="91439" marR="91439"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smtClean="0"/>
                        <a:t>101</a:t>
                      </a:r>
                      <a:endParaRPr lang="it-IT" sz="1800" dirty="0"/>
                    </a:p>
                  </a:txBody>
                  <a:tcPr marL="91439" marR="91439"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r>
              <a:tr h="438634">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smtClean="0"/>
                        <a:t>[</a:t>
                      </a:r>
                      <a:r>
                        <a:rPr lang="it-IT" sz="1800" dirty="0" err="1" smtClean="0"/>
                        <a:t>id=mioid</a:t>
                      </a:r>
                      <a:r>
                        <a:rPr lang="it-IT" sz="1800" dirty="0" smtClean="0"/>
                        <a:t>] </a:t>
                      </a:r>
                      <a:endParaRPr lang="it-IT" sz="1800" dirty="0"/>
                    </a:p>
                  </a:txBody>
                  <a:tcPr marL="91439" marR="91439"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800" dirty="0" smtClean="0"/>
                        <a:t>0x100 + 1x10 + 0x1</a:t>
                      </a:r>
                    </a:p>
                  </a:txBody>
                  <a:tcPr marL="91439" marR="91439"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smtClean="0"/>
                        <a:t>10</a:t>
                      </a:r>
                      <a:endParaRPr lang="it-IT" sz="1800" dirty="0"/>
                    </a:p>
                  </a:txBody>
                  <a:tcPr marL="91439" marR="91439"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r>
            </a:tbl>
          </a:graphicData>
        </a:graphic>
      </p:graphicFrame>
    </p:spTree>
    <p:extLst>
      <p:ext uri="{BB962C8B-B14F-4D97-AF65-F5344CB8AC3E}">
        <p14:creationId xmlns:p14="http://schemas.microsoft.com/office/powerpoint/2010/main" val="626189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err="1" smtClean="0"/>
              <a:t>Pseudoclassi</a:t>
            </a:r>
            <a:endParaRPr lang="it-IT" dirty="0"/>
          </a:p>
        </p:txBody>
      </p:sp>
      <p:sp>
        <p:nvSpPr>
          <p:cNvPr id="3" name="Sottotitolo 2"/>
          <p:cNvSpPr>
            <a:spLocks noGrp="1"/>
          </p:cNvSpPr>
          <p:nvPr>
            <p:ph type="subTitle" idx="1"/>
          </p:nvPr>
        </p:nvSpPr>
        <p:spPr/>
        <p:txBody>
          <a:bodyPr/>
          <a:lstStyle/>
          <a:p>
            <a:r>
              <a:rPr lang="it-IT" dirty="0" smtClean="0"/>
              <a:t>CARMINE ALFANO</a:t>
            </a:r>
            <a:endParaRPr lang="it-IT" dirty="0"/>
          </a:p>
        </p:txBody>
      </p:sp>
    </p:spTree>
    <p:extLst>
      <p:ext uri="{BB962C8B-B14F-4D97-AF65-F5344CB8AC3E}">
        <p14:creationId xmlns:p14="http://schemas.microsoft.com/office/powerpoint/2010/main" val="2099071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Sintassi</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3614738"/>
            <a:ext cx="6840537" cy="1470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18785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27381" y="260649"/>
            <a:ext cx="10972800" cy="880203"/>
          </a:xfrm>
        </p:spPr>
        <p:txBody>
          <a:bodyPr>
            <a:normAutofit/>
          </a:bodyPr>
          <a:lstStyle/>
          <a:p>
            <a:pPr algn="ctr"/>
            <a:r>
              <a:rPr lang="it-IT" sz="4500" b="1" dirty="0" err="1" smtClean="0"/>
              <a:t>Pseudoclassi</a:t>
            </a:r>
            <a:endParaRPr lang="it-IT" sz="4500" b="1" dirty="0"/>
          </a:p>
        </p:txBody>
      </p:sp>
      <p:sp>
        <p:nvSpPr>
          <p:cNvPr id="3" name="Segnaposto contenuto 2"/>
          <p:cNvSpPr>
            <a:spLocks noGrp="1"/>
          </p:cNvSpPr>
          <p:nvPr>
            <p:ph idx="1"/>
          </p:nvPr>
        </p:nvSpPr>
        <p:spPr>
          <a:xfrm>
            <a:off x="719403" y="1567542"/>
            <a:ext cx="10972800" cy="4666401"/>
          </a:xfrm>
        </p:spPr>
        <p:txBody>
          <a:bodyPr>
            <a:normAutofit/>
          </a:bodyPr>
          <a:lstStyle/>
          <a:p>
            <a:pPr marL="0" indent="0">
              <a:buNone/>
            </a:pPr>
            <a:r>
              <a:rPr lang="it-IT" dirty="0" smtClean="0"/>
              <a:t>E’ possibile specificare delle regole ad hoc da applicare ad uno stile quando si trova in un particolare stato. </a:t>
            </a:r>
          </a:p>
          <a:p>
            <a:pPr marL="0" indent="0">
              <a:buNone/>
            </a:pPr>
            <a:r>
              <a:rPr lang="it-IT" dirty="0" smtClean="0"/>
              <a:t>Prendiamo come esempio i </a:t>
            </a:r>
            <a:r>
              <a:rPr lang="it-IT" dirty="0" err="1" smtClean="0"/>
              <a:t>link,che</a:t>
            </a:r>
            <a:r>
              <a:rPr lang="it-IT" dirty="0" smtClean="0"/>
              <a:t> può presentare diversi stati, legati all’interazione dell’utente con la pagina: </a:t>
            </a:r>
          </a:p>
          <a:p>
            <a:r>
              <a:rPr lang="it-IT" b="1" i="1" dirty="0" smtClean="0"/>
              <a:t>Link</a:t>
            </a:r>
            <a:r>
              <a:rPr lang="it-IT" dirty="0" smtClean="0"/>
              <a:t>: quando il link viene visualizzato nella pagina</a:t>
            </a:r>
          </a:p>
          <a:p>
            <a:r>
              <a:rPr lang="it-IT" b="1" i="1" dirty="0" err="1" smtClean="0"/>
              <a:t>Hover</a:t>
            </a:r>
            <a:r>
              <a:rPr lang="it-IT" dirty="0" smtClean="0"/>
              <a:t>: quando l’utente passa con il mouse sopra il link</a:t>
            </a:r>
          </a:p>
          <a:p>
            <a:r>
              <a:rPr lang="it-IT" b="1" i="1" dirty="0" smtClean="0"/>
              <a:t>Active</a:t>
            </a:r>
            <a:r>
              <a:rPr lang="it-IT" dirty="0" smtClean="0"/>
              <a:t>: quando il link è quello attivo </a:t>
            </a:r>
          </a:p>
          <a:p>
            <a:r>
              <a:rPr lang="it-IT" b="1" i="1" dirty="0" err="1" smtClean="0"/>
              <a:t>Visited</a:t>
            </a:r>
            <a:r>
              <a:rPr lang="it-IT" dirty="0" smtClean="0"/>
              <a:t>: quando il link è </a:t>
            </a:r>
            <a:r>
              <a:rPr lang="it-IT" dirty="0" err="1" smtClean="0"/>
              <a:t>gia</a:t>
            </a:r>
            <a:r>
              <a:rPr lang="it-IT" dirty="0" smtClean="0"/>
              <a:t> stato visitato.</a:t>
            </a:r>
            <a:endParaRPr lang="it-IT" dirty="0"/>
          </a:p>
        </p:txBody>
      </p:sp>
    </p:spTree>
    <p:extLst>
      <p:ext uri="{BB962C8B-B14F-4D97-AF65-F5344CB8AC3E}">
        <p14:creationId xmlns:p14="http://schemas.microsoft.com/office/powerpoint/2010/main" val="12629458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2"/>
          <p:cNvSpPr txBox="1">
            <a:spLocks/>
          </p:cNvSpPr>
          <p:nvPr/>
        </p:nvSpPr>
        <p:spPr>
          <a:xfrm>
            <a:off x="1227116" y="1412776"/>
            <a:ext cx="8229600" cy="519985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000" dirty="0" smtClean="0"/>
              <a:t>I </a:t>
            </a:r>
            <a:r>
              <a:rPr lang="it-IT" sz="2000" b="1" dirty="0" smtClean="0"/>
              <a:t>CSS</a:t>
            </a:r>
            <a:r>
              <a:rPr lang="it-IT" sz="2000" dirty="0" smtClean="0"/>
              <a:t> siccome sono separati dal documento </a:t>
            </a:r>
            <a:r>
              <a:rPr lang="it-IT" sz="2000" b="1" dirty="0" smtClean="0"/>
              <a:t>HTML</a:t>
            </a:r>
            <a:r>
              <a:rPr lang="it-IT" sz="2000" dirty="0" smtClean="0"/>
              <a:t> ciò garantisce una sua più facile manutenibilità e una migliore </a:t>
            </a:r>
            <a:r>
              <a:rPr lang="it-IT" sz="2000" b="1" dirty="0" smtClean="0"/>
              <a:t>gestione del sito</a:t>
            </a:r>
            <a:r>
              <a:rPr lang="it-IT" sz="2000" dirty="0" smtClean="0"/>
              <a:t>. </a:t>
            </a:r>
            <a:endParaRPr lang="it-IT" sz="2000" dirty="0"/>
          </a:p>
        </p:txBody>
      </p:sp>
      <p:pic>
        <p:nvPicPr>
          <p:cNvPr id="5" name="Immagine 4" descr="html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7078" y="3195032"/>
            <a:ext cx="2448272" cy="2448272"/>
          </a:xfrm>
          <a:prstGeom prst="rect">
            <a:avLst/>
          </a:prstGeom>
        </p:spPr>
      </p:pic>
      <p:pic>
        <p:nvPicPr>
          <p:cNvPr id="7" name="Immagine 6" descr="cs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448" y="3051016"/>
            <a:ext cx="648072" cy="648072"/>
          </a:xfrm>
          <a:prstGeom prst="rect">
            <a:avLst/>
          </a:prstGeom>
        </p:spPr>
      </p:pic>
      <p:pic>
        <p:nvPicPr>
          <p:cNvPr id="8" name="Immagine 7" descr="cs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448" y="4059128"/>
            <a:ext cx="648072" cy="648072"/>
          </a:xfrm>
          <a:prstGeom prst="rect">
            <a:avLst/>
          </a:prstGeom>
        </p:spPr>
      </p:pic>
      <p:pic>
        <p:nvPicPr>
          <p:cNvPr id="9" name="Immagine 8" descr="cs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448" y="5067240"/>
            <a:ext cx="648072" cy="648072"/>
          </a:xfrm>
          <a:prstGeom prst="rect">
            <a:avLst/>
          </a:prstGeom>
        </p:spPr>
      </p:pic>
      <p:cxnSp>
        <p:nvCxnSpPr>
          <p:cNvPr id="10" name="Connettore 1 9"/>
          <p:cNvCxnSpPr>
            <a:endCxn id="7" idx="1"/>
          </p:cNvCxnSpPr>
          <p:nvPr/>
        </p:nvCxnSpPr>
        <p:spPr>
          <a:xfrm flipV="1">
            <a:off x="4906304" y="3375052"/>
            <a:ext cx="1296144" cy="3960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Connettore 1 10"/>
          <p:cNvCxnSpPr>
            <a:endCxn id="8" idx="1"/>
          </p:cNvCxnSpPr>
          <p:nvPr/>
        </p:nvCxnSpPr>
        <p:spPr>
          <a:xfrm flipV="1">
            <a:off x="5050320" y="4383164"/>
            <a:ext cx="1152128" cy="108012"/>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Connettore 1 11"/>
          <p:cNvCxnSpPr>
            <a:endCxn id="9" idx="1"/>
          </p:cNvCxnSpPr>
          <p:nvPr/>
        </p:nvCxnSpPr>
        <p:spPr>
          <a:xfrm>
            <a:off x="4978312" y="5211256"/>
            <a:ext cx="1224136" cy="180020"/>
          </a:xfrm>
          <a:prstGeom prst="line">
            <a:avLst/>
          </a:prstGeom>
        </p:spPr>
        <p:style>
          <a:lnRef idx="2">
            <a:schemeClr val="accent1"/>
          </a:lnRef>
          <a:fillRef idx="0">
            <a:schemeClr val="accent1"/>
          </a:fillRef>
          <a:effectRef idx="1">
            <a:schemeClr val="accent1"/>
          </a:effectRef>
          <a:fontRef idx="minor">
            <a:schemeClr val="tx1"/>
          </a:fontRef>
        </p:style>
      </p:cxnSp>
      <p:sp>
        <p:nvSpPr>
          <p:cNvPr id="13" name="Titolo 2"/>
          <p:cNvSpPr txBox="1">
            <a:spLocks/>
          </p:cNvSpPr>
          <p:nvPr/>
        </p:nvSpPr>
        <p:spPr>
          <a:xfrm>
            <a:off x="1097280" y="687430"/>
            <a:ext cx="10058400" cy="650919"/>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it-IT" sz="4000" dirty="0" smtClean="0"/>
              <a:t>Vantaggi</a:t>
            </a:r>
            <a:endParaRPr lang="it-IT" sz="4000" dirty="0"/>
          </a:p>
        </p:txBody>
      </p:sp>
    </p:spTree>
    <p:extLst>
      <p:ext uri="{BB962C8B-B14F-4D97-AF65-F5344CB8AC3E}">
        <p14:creationId xmlns:p14="http://schemas.microsoft.com/office/powerpoint/2010/main" val="10754607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27381" y="392555"/>
            <a:ext cx="10972800" cy="965365"/>
          </a:xfrm>
        </p:spPr>
        <p:txBody>
          <a:bodyPr>
            <a:normAutofit/>
          </a:bodyPr>
          <a:lstStyle/>
          <a:p>
            <a:r>
              <a:rPr lang="it-IT" sz="4500" b="1" dirty="0" err="1"/>
              <a:t>Pseudoclassi</a:t>
            </a:r>
            <a:endParaRPr lang="it-IT" sz="4500" b="1" dirty="0"/>
          </a:p>
        </p:txBody>
      </p:sp>
      <p:sp>
        <p:nvSpPr>
          <p:cNvPr id="3" name="Segnaposto contenuto 2"/>
          <p:cNvSpPr>
            <a:spLocks noGrp="1"/>
          </p:cNvSpPr>
          <p:nvPr>
            <p:ph idx="1"/>
          </p:nvPr>
        </p:nvSpPr>
        <p:spPr>
          <a:xfrm>
            <a:off x="657605" y="1730952"/>
            <a:ext cx="5054352" cy="4389120"/>
          </a:xfrm>
        </p:spPr>
        <p:txBody>
          <a:bodyPr/>
          <a:lstStyle/>
          <a:p>
            <a:pPr marL="0" indent="0">
              <a:buNone/>
            </a:pPr>
            <a:r>
              <a:rPr lang="it-IT" dirty="0" smtClean="0"/>
              <a:t>Vengono così definite le </a:t>
            </a:r>
            <a:r>
              <a:rPr lang="it-IT" dirty="0" err="1" smtClean="0"/>
              <a:t>pseudoclassi</a:t>
            </a:r>
            <a:r>
              <a:rPr lang="it-IT" dirty="0" smtClean="0"/>
              <a:t>:</a:t>
            </a:r>
          </a:p>
          <a:p>
            <a:pPr marL="0" indent="0">
              <a:buNone/>
            </a:pPr>
            <a:r>
              <a:rPr lang="it-IT" dirty="0" smtClean="0"/>
              <a:t>classi associate allo stato degli elementi</a:t>
            </a:r>
          </a:p>
          <a:p>
            <a:pPr marL="0" indent="0">
              <a:buNone/>
            </a:pPr>
            <a:r>
              <a:rPr lang="it-IT" dirty="0" smtClean="0"/>
              <a:t>[elemento]:[stato]</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1128" y="1730953"/>
            <a:ext cx="3937373" cy="44187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44595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09600" y="402876"/>
            <a:ext cx="10972800" cy="893357"/>
          </a:xfrm>
        </p:spPr>
        <p:txBody>
          <a:bodyPr>
            <a:normAutofit/>
          </a:bodyPr>
          <a:lstStyle/>
          <a:p>
            <a:r>
              <a:rPr lang="it-IT" sz="4500" b="1" dirty="0" err="1" smtClean="0"/>
              <a:t>Pseudoclassi</a:t>
            </a:r>
            <a:r>
              <a:rPr lang="it-IT" sz="4500" b="1" dirty="0" smtClean="0"/>
              <a:t> pari e dispari</a:t>
            </a:r>
            <a:endParaRPr lang="it-IT" sz="4500" b="1" dirty="0"/>
          </a:p>
        </p:txBody>
      </p:sp>
      <p:sp>
        <p:nvSpPr>
          <p:cNvPr id="3" name="Segnaposto contenuto 2"/>
          <p:cNvSpPr>
            <a:spLocks noGrp="1"/>
          </p:cNvSpPr>
          <p:nvPr>
            <p:ph idx="1"/>
          </p:nvPr>
        </p:nvSpPr>
        <p:spPr>
          <a:xfrm>
            <a:off x="609600" y="1588637"/>
            <a:ext cx="10972800" cy="4680520"/>
          </a:xfrm>
        </p:spPr>
        <p:txBody>
          <a:bodyPr>
            <a:normAutofit lnSpcReduction="10000"/>
          </a:bodyPr>
          <a:lstStyle/>
          <a:p>
            <a:pPr marL="0" indent="0">
              <a:buNone/>
            </a:pPr>
            <a:r>
              <a:rPr lang="it-IT" sz="2400" dirty="0" smtClean="0"/>
              <a:t>Esempio :</a:t>
            </a:r>
          </a:p>
          <a:p>
            <a:endParaRPr lang="it-IT" sz="2400" dirty="0" smtClean="0"/>
          </a:p>
          <a:p>
            <a:endParaRPr lang="it-IT" sz="2400" dirty="0" smtClean="0"/>
          </a:p>
          <a:p>
            <a:endParaRPr lang="it-IT" sz="2400" dirty="0" smtClean="0"/>
          </a:p>
          <a:p>
            <a:endParaRPr lang="it-IT" sz="2400" dirty="0" smtClean="0"/>
          </a:p>
          <a:p>
            <a:endParaRPr lang="it-IT" sz="2400" dirty="0" smtClean="0"/>
          </a:p>
          <a:p>
            <a:pPr marL="0" indent="0">
              <a:buNone/>
            </a:pPr>
            <a:endParaRPr lang="it-IT" sz="2400" dirty="0" smtClean="0"/>
          </a:p>
          <a:p>
            <a:pPr marL="0" indent="0">
              <a:buNone/>
            </a:pPr>
            <a:endParaRPr lang="it-IT" sz="2400" dirty="0" smtClean="0"/>
          </a:p>
          <a:p>
            <a:pPr marL="0" indent="0">
              <a:buNone/>
            </a:pPr>
            <a:r>
              <a:rPr lang="it-IT" sz="2400" dirty="0" smtClean="0"/>
              <a:t>Applica un colore alternato alle righe di una tabella, </a:t>
            </a:r>
            <a:r>
              <a:rPr lang="it-IT" sz="2400" dirty="0"/>
              <a:t/>
            </a:r>
            <a:br>
              <a:rPr lang="it-IT" sz="2400" dirty="0"/>
            </a:br>
            <a:r>
              <a:rPr lang="it-IT" sz="2400" dirty="0" smtClean="0"/>
              <a:t>utilizzando la pseudo classe :</a:t>
            </a:r>
            <a:r>
              <a:rPr lang="it-IT" sz="2400" b="1" i="1" dirty="0" err="1" smtClean="0"/>
              <a:t>nth-child</a:t>
            </a:r>
            <a:r>
              <a:rPr lang="it-IT" sz="2400" b="1" i="1" dirty="0" smtClean="0"/>
              <a:t>(n)</a:t>
            </a:r>
            <a:r>
              <a:rPr lang="it-IT" sz="2400" dirty="0" smtClean="0"/>
              <a:t> presente solo in CSS3.</a:t>
            </a:r>
          </a:p>
          <a:p>
            <a:endParaRPr lang="it-IT" sz="2400" dirty="0"/>
          </a:p>
          <a:p>
            <a:endParaRPr lang="it-IT" sz="2400" dirty="0" smtClean="0"/>
          </a:p>
          <a:p>
            <a:endParaRPr lang="it-IT" sz="2400" dirty="0"/>
          </a:p>
          <a:p>
            <a:endParaRPr lang="it-IT" sz="2400" dirty="0" smtClean="0"/>
          </a:p>
          <a:p>
            <a:endParaRPr lang="it-IT" sz="2400" dirty="0"/>
          </a:p>
          <a:p>
            <a:endParaRPr lang="it-IT" sz="2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382" y="2164701"/>
            <a:ext cx="4426455" cy="26642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9" y="2164701"/>
            <a:ext cx="4565301" cy="24188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08213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09600" y="402876"/>
            <a:ext cx="10972800" cy="893357"/>
          </a:xfrm>
        </p:spPr>
        <p:txBody>
          <a:bodyPr>
            <a:normAutofit/>
          </a:bodyPr>
          <a:lstStyle/>
          <a:p>
            <a:r>
              <a:rPr lang="it-IT" sz="4500" b="1" dirty="0" err="1" smtClean="0"/>
              <a:t>Pseudoclassi</a:t>
            </a:r>
            <a:r>
              <a:rPr lang="it-IT" sz="4500" b="1" dirty="0" smtClean="0"/>
              <a:t> per gli input</a:t>
            </a:r>
            <a:endParaRPr lang="it-IT" sz="4500" b="1" dirty="0"/>
          </a:p>
        </p:txBody>
      </p:sp>
      <p:sp>
        <p:nvSpPr>
          <p:cNvPr id="3" name="Segnaposto contenuto 2"/>
          <p:cNvSpPr>
            <a:spLocks noGrp="1"/>
          </p:cNvSpPr>
          <p:nvPr>
            <p:ph idx="1"/>
          </p:nvPr>
        </p:nvSpPr>
        <p:spPr>
          <a:xfrm>
            <a:off x="609600" y="1588638"/>
            <a:ext cx="6119004" cy="1723906"/>
          </a:xfrm>
        </p:spPr>
        <p:txBody>
          <a:bodyPr>
            <a:normAutofit/>
          </a:bodyPr>
          <a:lstStyle/>
          <a:p>
            <a:pPr marL="0" indent="0">
              <a:buNone/>
            </a:pPr>
            <a:r>
              <a:rPr lang="it-IT" sz="2400" dirty="0" smtClean="0"/>
              <a:t>Esempio :</a:t>
            </a:r>
          </a:p>
          <a:p>
            <a:pPr marL="0" indent="0">
              <a:buNone/>
            </a:pPr>
            <a:r>
              <a:rPr lang="it-IT" sz="2400" dirty="0" smtClean="0"/>
              <a:t>Applica un altezza e una larghezza a un elemento input nello stato </a:t>
            </a:r>
            <a:r>
              <a:rPr lang="it-IT" sz="2400" dirty="0" err="1" smtClean="0"/>
              <a:t>checked</a:t>
            </a:r>
            <a:endParaRPr lang="it-IT" sz="2400" dirty="0"/>
          </a:p>
          <a:p>
            <a:endParaRPr lang="it-IT" sz="2400" dirty="0" smtClean="0"/>
          </a:p>
          <a:p>
            <a:endParaRPr lang="it-IT" sz="2400" dirty="0"/>
          </a:p>
          <a:p>
            <a:endParaRPr lang="it-IT" sz="2400" dirty="0" smtClean="0"/>
          </a:p>
          <a:p>
            <a:endParaRPr lang="it-IT" sz="2400" dirty="0"/>
          </a:p>
          <a:p>
            <a:endParaRPr lang="it-IT" sz="2400" dirty="0"/>
          </a:p>
        </p:txBody>
      </p:sp>
      <p:pic>
        <p:nvPicPr>
          <p:cNvPr id="5" name="Immagine 4"/>
          <p:cNvPicPr>
            <a:picLocks noChangeAspect="1"/>
          </p:cNvPicPr>
          <p:nvPr/>
        </p:nvPicPr>
        <p:blipFill>
          <a:blip r:embed="rId3"/>
          <a:stretch>
            <a:fillRect/>
          </a:stretch>
        </p:blipFill>
        <p:spPr>
          <a:xfrm>
            <a:off x="7148423" y="2101040"/>
            <a:ext cx="4114707" cy="1993061"/>
          </a:xfrm>
          <a:prstGeom prst="rect">
            <a:avLst/>
          </a:prstGeom>
        </p:spPr>
      </p:pic>
      <p:pic>
        <p:nvPicPr>
          <p:cNvPr id="6" name="Immagine 5"/>
          <p:cNvPicPr>
            <a:picLocks noChangeAspect="1"/>
          </p:cNvPicPr>
          <p:nvPr/>
        </p:nvPicPr>
        <p:blipFill>
          <a:blip r:embed="rId4"/>
          <a:stretch>
            <a:fillRect/>
          </a:stretch>
        </p:blipFill>
        <p:spPr>
          <a:xfrm>
            <a:off x="609600" y="4117351"/>
            <a:ext cx="10575739" cy="1735199"/>
          </a:xfrm>
          <a:prstGeom prst="rect">
            <a:avLst/>
          </a:prstGeom>
        </p:spPr>
      </p:pic>
    </p:spTree>
    <p:extLst>
      <p:ext uri="{BB962C8B-B14F-4D97-AF65-F5344CB8AC3E}">
        <p14:creationId xmlns:p14="http://schemas.microsoft.com/office/powerpoint/2010/main" val="13516665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09600" y="402876"/>
            <a:ext cx="10972800" cy="893357"/>
          </a:xfrm>
        </p:spPr>
        <p:txBody>
          <a:bodyPr>
            <a:normAutofit/>
          </a:bodyPr>
          <a:lstStyle/>
          <a:p>
            <a:r>
              <a:rPr lang="it-IT" sz="4500" b="1" dirty="0" err="1" smtClean="0"/>
              <a:t>Pseudoclassi</a:t>
            </a:r>
            <a:r>
              <a:rPr lang="it-IT" sz="4500" b="1" dirty="0" smtClean="0"/>
              <a:t> per gli input</a:t>
            </a:r>
            <a:endParaRPr lang="it-IT" sz="4500" b="1" dirty="0"/>
          </a:p>
        </p:txBody>
      </p:sp>
      <p:sp>
        <p:nvSpPr>
          <p:cNvPr id="3" name="Segnaposto contenuto 2"/>
          <p:cNvSpPr>
            <a:spLocks noGrp="1"/>
          </p:cNvSpPr>
          <p:nvPr>
            <p:ph idx="1"/>
          </p:nvPr>
        </p:nvSpPr>
        <p:spPr>
          <a:xfrm>
            <a:off x="609600" y="1588638"/>
            <a:ext cx="6119004" cy="1723906"/>
          </a:xfrm>
        </p:spPr>
        <p:txBody>
          <a:bodyPr>
            <a:normAutofit/>
          </a:bodyPr>
          <a:lstStyle/>
          <a:p>
            <a:pPr marL="0" indent="0">
              <a:buNone/>
            </a:pPr>
            <a:r>
              <a:rPr lang="it-IT" sz="2400" dirty="0" smtClean="0"/>
              <a:t>Esempio :</a:t>
            </a:r>
          </a:p>
          <a:p>
            <a:pPr marL="0" indent="0">
              <a:buNone/>
            </a:pPr>
            <a:r>
              <a:rPr lang="it-IT" sz="2400" dirty="0" smtClean="0"/>
              <a:t>Applica un background diverso in base allo stato :</a:t>
            </a:r>
            <a:r>
              <a:rPr lang="it-IT" sz="2400" dirty="0" err="1" smtClean="0"/>
              <a:t>enabled</a:t>
            </a:r>
            <a:r>
              <a:rPr lang="it-IT" sz="2400" dirty="0" smtClean="0"/>
              <a:t> o :</a:t>
            </a:r>
            <a:r>
              <a:rPr lang="it-IT" sz="2400" dirty="0" err="1" smtClean="0"/>
              <a:t>disabled</a:t>
            </a:r>
            <a:endParaRPr lang="it-IT" sz="2400" dirty="0"/>
          </a:p>
          <a:p>
            <a:endParaRPr lang="it-IT" sz="2400" dirty="0" smtClean="0"/>
          </a:p>
          <a:p>
            <a:endParaRPr lang="it-IT" sz="2400" dirty="0"/>
          </a:p>
          <a:p>
            <a:endParaRPr lang="it-IT" sz="2400" dirty="0" smtClean="0"/>
          </a:p>
          <a:p>
            <a:endParaRPr lang="it-IT" sz="2400" dirty="0"/>
          </a:p>
          <a:p>
            <a:endParaRPr lang="it-IT" sz="2400" dirty="0"/>
          </a:p>
        </p:txBody>
      </p:sp>
      <p:pic>
        <p:nvPicPr>
          <p:cNvPr id="7" name="Immagine 6"/>
          <p:cNvPicPr>
            <a:picLocks noChangeAspect="1"/>
          </p:cNvPicPr>
          <p:nvPr/>
        </p:nvPicPr>
        <p:blipFill>
          <a:blip r:embed="rId3"/>
          <a:stretch>
            <a:fillRect/>
          </a:stretch>
        </p:blipFill>
        <p:spPr>
          <a:xfrm>
            <a:off x="7148423" y="1790701"/>
            <a:ext cx="4491630" cy="2303400"/>
          </a:xfrm>
          <a:prstGeom prst="rect">
            <a:avLst/>
          </a:prstGeom>
        </p:spPr>
      </p:pic>
      <p:pic>
        <p:nvPicPr>
          <p:cNvPr id="8" name="Immagine 7"/>
          <p:cNvPicPr>
            <a:picLocks noChangeAspect="1"/>
          </p:cNvPicPr>
          <p:nvPr/>
        </p:nvPicPr>
        <p:blipFill>
          <a:blip r:embed="rId4"/>
          <a:stretch>
            <a:fillRect/>
          </a:stretch>
        </p:blipFill>
        <p:spPr>
          <a:xfrm>
            <a:off x="609599" y="4248150"/>
            <a:ext cx="10589895" cy="1619250"/>
          </a:xfrm>
          <a:prstGeom prst="rect">
            <a:avLst/>
          </a:prstGeom>
        </p:spPr>
      </p:pic>
    </p:spTree>
    <p:extLst>
      <p:ext uri="{BB962C8B-B14F-4D97-AF65-F5344CB8AC3E}">
        <p14:creationId xmlns:p14="http://schemas.microsoft.com/office/powerpoint/2010/main" val="18280536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09600" y="402876"/>
            <a:ext cx="10972800" cy="893357"/>
          </a:xfrm>
        </p:spPr>
        <p:txBody>
          <a:bodyPr>
            <a:normAutofit/>
          </a:bodyPr>
          <a:lstStyle/>
          <a:p>
            <a:r>
              <a:rPr lang="it-IT" sz="4500" b="1" dirty="0" err="1" smtClean="0"/>
              <a:t>Pseudoclassi</a:t>
            </a:r>
            <a:r>
              <a:rPr lang="it-IT" sz="4500" b="1" dirty="0" smtClean="0"/>
              <a:t> per gli input</a:t>
            </a:r>
            <a:endParaRPr lang="it-IT" sz="4500" b="1" dirty="0"/>
          </a:p>
        </p:txBody>
      </p:sp>
      <p:sp>
        <p:nvSpPr>
          <p:cNvPr id="3" name="Segnaposto contenuto 2"/>
          <p:cNvSpPr>
            <a:spLocks noGrp="1"/>
          </p:cNvSpPr>
          <p:nvPr>
            <p:ph idx="1"/>
          </p:nvPr>
        </p:nvSpPr>
        <p:spPr>
          <a:xfrm>
            <a:off x="609600" y="1588638"/>
            <a:ext cx="6119004" cy="1723906"/>
          </a:xfrm>
        </p:spPr>
        <p:txBody>
          <a:bodyPr>
            <a:normAutofit/>
          </a:bodyPr>
          <a:lstStyle/>
          <a:p>
            <a:pPr marL="0" indent="0">
              <a:buNone/>
            </a:pPr>
            <a:r>
              <a:rPr lang="it-IT" sz="2400" dirty="0" smtClean="0"/>
              <a:t>Esempio :</a:t>
            </a:r>
          </a:p>
          <a:p>
            <a:pPr marL="0" indent="0">
              <a:buNone/>
            </a:pPr>
            <a:r>
              <a:rPr lang="it-IT" sz="2400" dirty="0" smtClean="0"/>
              <a:t>Applica un background diverso in quando la input riceve il focus</a:t>
            </a:r>
            <a:endParaRPr lang="it-IT" sz="2400" dirty="0"/>
          </a:p>
          <a:p>
            <a:endParaRPr lang="it-IT" sz="2400" dirty="0" smtClean="0"/>
          </a:p>
          <a:p>
            <a:endParaRPr lang="it-IT" sz="2400" dirty="0"/>
          </a:p>
          <a:p>
            <a:endParaRPr lang="it-IT" sz="2400" dirty="0" smtClean="0"/>
          </a:p>
          <a:p>
            <a:endParaRPr lang="it-IT" sz="2400" dirty="0"/>
          </a:p>
          <a:p>
            <a:endParaRPr lang="it-IT" sz="2400" dirty="0"/>
          </a:p>
        </p:txBody>
      </p:sp>
      <p:pic>
        <p:nvPicPr>
          <p:cNvPr id="4" name="Immagine 3"/>
          <p:cNvPicPr>
            <a:picLocks noChangeAspect="1"/>
          </p:cNvPicPr>
          <p:nvPr/>
        </p:nvPicPr>
        <p:blipFill>
          <a:blip r:embed="rId3"/>
          <a:stretch>
            <a:fillRect/>
          </a:stretch>
        </p:blipFill>
        <p:spPr>
          <a:xfrm>
            <a:off x="7148423" y="2359440"/>
            <a:ext cx="4354948" cy="953103"/>
          </a:xfrm>
          <a:prstGeom prst="rect">
            <a:avLst/>
          </a:prstGeom>
        </p:spPr>
      </p:pic>
      <p:pic>
        <p:nvPicPr>
          <p:cNvPr id="5" name="Immagine 4"/>
          <p:cNvPicPr>
            <a:picLocks noChangeAspect="1"/>
          </p:cNvPicPr>
          <p:nvPr/>
        </p:nvPicPr>
        <p:blipFill>
          <a:blip r:embed="rId4"/>
          <a:stretch>
            <a:fillRect/>
          </a:stretch>
        </p:blipFill>
        <p:spPr>
          <a:xfrm>
            <a:off x="609599" y="4273550"/>
            <a:ext cx="10336427" cy="1517650"/>
          </a:xfrm>
          <a:prstGeom prst="rect">
            <a:avLst/>
          </a:prstGeom>
        </p:spPr>
      </p:pic>
    </p:spTree>
    <p:extLst>
      <p:ext uri="{BB962C8B-B14F-4D97-AF65-F5344CB8AC3E}">
        <p14:creationId xmlns:p14="http://schemas.microsoft.com/office/powerpoint/2010/main" val="20942604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09600" y="402876"/>
            <a:ext cx="10972800" cy="893357"/>
          </a:xfrm>
        </p:spPr>
        <p:txBody>
          <a:bodyPr>
            <a:normAutofit/>
          </a:bodyPr>
          <a:lstStyle/>
          <a:p>
            <a:r>
              <a:rPr lang="it-IT" sz="4500" b="1" dirty="0" err="1" smtClean="0"/>
              <a:t>Pseudoclassi</a:t>
            </a:r>
            <a:r>
              <a:rPr lang="it-IT" sz="4500" b="1" dirty="0" smtClean="0"/>
              <a:t> per gli input</a:t>
            </a:r>
            <a:endParaRPr lang="it-IT" sz="4500" b="1" dirty="0"/>
          </a:p>
        </p:txBody>
      </p:sp>
      <p:sp>
        <p:nvSpPr>
          <p:cNvPr id="3" name="Segnaposto contenuto 2"/>
          <p:cNvSpPr>
            <a:spLocks noGrp="1"/>
          </p:cNvSpPr>
          <p:nvPr>
            <p:ph idx="1"/>
          </p:nvPr>
        </p:nvSpPr>
        <p:spPr>
          <a:xfrm>
            <a:off x="609599" y="1588638"/>
            <a:ext cx="9328031" cy="602471"/>
          </a:xfrm>
        </p:spPr>
        <p:txBody>
          <a:bodyPr>
            <a:normAutofit/>
          </a:bodyPr>
          <a:lstStyle/>
          <a:p>
            <a:pPr marL="0" indent="0">
              <a:buNone/>
            </a:pPr>
            <a:r>
              <a:rPr lang="it-IT" sz="2400" dirty="0" smtClean="0"/>
              <a:t>Gestire le validazioni con le </a:t>
            </a:r>
            <a:r>
              <a:rPr lang="it-IT" sz="2400" dirty="0" err="1" smtClean="0"/>
              <a:t>pseudoclassi</a:t>
            </a:r>
            <a:r>
              <a:rPr lang="it-IT" sz="2400" dirty="0" smtClean="0"/>
              <a:t> per gli input:</a:t>
            </a:r>
            <a:endParaRPr lang="it-IT" sz="2400" dirty="0"/>
          </a:p>
          <a:p>
            <a:endParaRPr lang="it-IT" sz="2400" dirty="0"/>
          </a:p>
        </p:txBody>
      </p:sp>
      <p:pic>
        <p:nvPicPr>
          <p:cNvPr id="6" name="Immagine 5"/>
          <p:cNvPicPr>
            <a:picLocks noChangeAspect="1"/>
          </p:cNvPicPr>
          <p:nvPr/>
        </p:nvPicPr>
        <p:blipFill>
          <a:blip r:embed="rId3"/>
          <a:stretch>
            <a:fillRect/>
          </a:stretch>
        </p:blipFill>
        <p:spPr>
          <a:xfrm>
            <a:off x="835564" y="2191109"/>
            <a:ext cx="5515780" cy="1201882"/>
          </a:xfrm>
          <a:prstGeom prst="rect">
            <a:avLst/>
          </a:prstGeom>
        </p:spPr>
      </p:pic>
      <p:pic>
        <p:nvPicPr>
          <p:cNvPr id="7" name="Immagine 6"/>
          <p:cNvPicPr>
            <a:picLocks noChangeAspect="1"/>
          </p:cNvPicPr>
          <p:nvPr/>
        </p:nvPicPr>
        <p:blipFill>
          <a:blip r:embed="rId4"/>
          <a:stretch>
            <a:fillRect/>
          </a:stretch>
        </p:blipFill>
        <p:spPr>
          <a:xfrm>
            <a:off x="609599" y="3512861"/>
            <a:ext cx="7445068" cy="696829"/>
          </a:xfrm>
          <a:prstGeom prst="rect">
            <a:avLst/>
          </a:prstGeom>
        </p:spPr>
      </p:pic>
      <p:sp>
        <p:nvSpPr>
          <p:cNvPr id="9" name="Segnaposto contenuto 2"/>
          <p:cNvSpPr txBox="1">
            <a:spLocks/>
          </p:cNvSpPr>
          <p:nvPr/>
        </p:nvSpPr>
        <p:spPr>
          <a:xfrm>
            <a:off x="609599" y="4797665"/>
            <a:ext cx="10276937" cy="117181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rgbClr val="8A8989"/>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rgbClr val="8A8989"/>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it-IT" sz="2400" dirty="0" smtClean="0"/>
              <a:t>In questo esempio, sarà applicato un bordo rosso ad una input email, </a:t>
            </a:r>
          </a:p>
          <a:p>
            <a:pPr marL="0" indent="0">
              <a:buFont typeface="Calibri" panose="020F0502020204030204" pitchFamily="34" charset="0"/>
              <a:buNone/>
            </a:pPr>
            <a:r>
              <a:rPr lang="it-IT" sz="2400" dirty="0" smtClean="0"/>
              <a:t>se il valore inserito non rispetterà il formato </a:t>
            </a:r>
            <a:r>
              <a:rPr lang="it-IT" sz="2400" dirty="0" err="1" smtClean="0"/>
              <a:t>nome@miaemail.it</a:t>
            </a:r>
            <a:endParaRPr lang="it-IT" sz="2400" dirty="0" smtClean="0"/>
          </a:p>
        </p:txBody>
      </p:sp>
    </p:spTree>
    <p:extLst>
      <p:ext uri="{BB962C8B-B14F-4D97-AF65-F5344CB8AC3E}">
        <p14:creationId xmlns:p14="http://schemas.microsoft.com/office/powerpoint/2010/main" val="6262224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09600" y="402876"/>
            <a:ext cx="10972800" cy="893357"/>
          </a:xfrm>
        </p:spPr>
        <p:txBody>
          <a:bodyPr>
            <a:normAutofit/>
          </a:bodyPr>
          <a:lstStyle/>
          <a:p>
            <a:r>
              <a:rPr lang="it-IT" sz="4500" b="1" dirty="0" err="1" smtClean="0"/>
              <a:t>Pseudoclassi</a:t>
            </a:r>
            <a:r>
              <a:rPr lang="it-IT" sz="4500" b="1" dirty="0" smtClean="0"/>
              <a:t> per gli input</a:t>
            </a:r>
            <a:endParaRPr lang="it-IT" sz="4500" b="1" dirty="0"/>
          </a:p>
        </p:txBody>
      </p:sp>
      <p:sp>
        <p:nvSpPr>
          <p:cNvPr id="3" name="Segnaposto contenuto 2"/>
          <p:cNvSpPr>
            <a:spLocks noGrp="1"/>
          </p:cNvSpPr>
          <p:nvPr>
            <p:ph idx="1"/>
          </p:nvPr>
        </p:nvSpPr>
        <p:spPr>
          <a:xfrm>
            <a:off x="609599" y="1899192"/>
            <a:ext cx="9328031" cy="602471"/>
          </a:xfrm>
        </p:spPr>
        <p:txBody>
          <a:bodyPr>
            <a:normAutofit/>
          </a:bodyPr>
          <a:lstStyle/>
          <a:p>
            <a:pPr marL="0" indent="0">
              <a:buNone/>
            </a:pPr>
            <a:r>
              <a:rPr lang="it-IT" sz="2400" dirty="0" smtClean="0"/>
              <a:t>Gestire le validazioni con le </a:t>
            </a:r>
            <a:r>
              <a:rPr lang="it-IT" sz="2400" dirty="0" err="1" smtClean="0"/>
              <a:t>pseudoclassi</a:t>
            </a:r>
            <a:r>
              <a:rPr lang="it-IT" sz="2400" dirty="0" smtClean="0"/>
              <a:t> per gli input:</a:t>
            </a:r>
            <a:endParaRPr lang="it-IT" sz="2400" dirty="0"/>
          </a:p>
          <a:p>
            <a:endParaRPr lang="it-IT" sz="2400" dirty="0"/>
          </a:p>
        </p:txBody>
      </p:sp>
      <p:sp>
        <p:nvSpPr>
          <p:cNvPr id="9" name="Segnaposto contenuto 2"/>
          <p:cNvSpPr txBox="1">
            <a:spLocks/>
          </p:cNvSpPr>
          <p:nvPr/>
        </p:nvSpPr>
        <p:spPr>
          <a:xfrm>
            <a:off x="609599" y="4107555"/>
            <a:ext cx="10276937" cy="117181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rgbClr val="8A8989"/>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rgbClr val="8A8989"/>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it-IT" sz="2400" dirty="0" smtClean="0"/>
              <a:t>In questo esempio, sarà applicato un fondo giallo a tutte le input che non hanno l’attributo “</a:t>
            </a:r>
            <a:r>
              <a:rPr lang="it-IT" sz="2400" dirty="0" err="1" smtClean="0"/>
              <a:t>required</a:t>
            </a:r>
            <a:r>
              <a:rPr lang="it-IT" sz="2400" dirty="0" smtClean="0"/>
              <a:t>” dichiarato</a:t>
            </a:r>
          </a:p>
        </p:txBody>
      </p:sp>
      <p:pic>
        <p:nvPicPr>
          <p:cNvPr id="4" name="Immagine 3"/>
          <p:cNvPicPr>
            <a:picLocks noChangeAspect="1"/>
          </p:cNvPicPr>
          <p:nvPr/>
        </p:nvPicPr>
        <p:blipFill>
          <a:blip r:embed="rId3"/>
          <a:stretch>
            <a:fillRect/>
          </a:stretch>
        </p:blipFill>
        <p:spPr>
          <a:xfrm>
            <a:off x="609599" y="2608203"/>
            <a:ext cx="4532974" cy="928630"/>
          </a:xfrm>
          <a:prstGeom prst="rect">
            <a:avLst/>
          </a:prstGeom>
        </p:spPr>
      </p:pic>
      <p:pic>
        <p:nvPicPr>
          <p:cNvPr id="5" name="Immagine 4"/>
          <p:cNvPicPr>
            <a:picLocks noChangeAspect="1"/>
          </p:cNvPicPr>
          <p:nvPr/>
        </p:nvPicPr>
        <p:blipFill>
          <a:blip r:embed="rId4"/>
          <a:stretch>
            <a:fillRect/>
          </a:stretch>
        </p:blipFill>
        <p:spPr>
          <a:xfrm>
            <a:off x="6320286" y="2608203"/>
            <a:ext cx="3043838" cy="791054"/>
          </a:xfrm>
          <a:prstGeom prst="rect">
            <a:avLst/>
          </a:prstGeom>
        </p:spPr>
      </p:pic>
    </p:spTree>
    <p:extLst>
      <p:ext uri="{BB962C8B-B14F-4D97-AF65-F5344CB8AC3E}">
        <p14:creationId xmlns:p14="http://schemas.microsoft.com/office/powerpoint/2010/main" val="8428399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09600" y="402876"/>
            <a:ext cx="10972800" cy="893357"/>
          </a:xfrm>
        </p:spPr>
        <p:txBody>
          <a:bodyPr>
            <a:normAutofit/>
          </a:bodyPr>
          <a:lstStyle/>
          <a:p>
            <a:r>
              <a:rPr lang="it-IT" sz="4500" b="1" dirty="0" err="1" smtClean="0"/>
              <a:t>Pseudoclassi</a:t>
            </a:r>
            <a:r>
              <a:rPr lang="it-IT" sz="4500" b="1" dirty="0" smtClean="0"/>
              <a:t> per gli input</a:t>
            </a:r>
            <a:endParaRPr lang="it-IT" sz="4500" b="1" dirty="0"/>
          </a:p>
        </p:txBody>
      </p:sp>
      <p:sp>
        <p:nvSpPr>
          <p:cNvPr id="3" name="Segnaposto contenuto 2"/>
          <p:cNvSpPr>
            <a:spLocks noGrp="1"/>
          </p:cNvSpPr>
          <p:nvPr>
            <p:ph idx="1"/>
          </p:nvPr>
        </p:nvSpPr>
        <p:spPr>
          <a:xfrm>
            <a:off x="609599" y="1899192"/>
            <a:ext cx="9328031" cy="602471"/>
          </a:xfrm>
        </p:spPr>
        <p:txBody>
          <a:bodyPr>
            <a:normAutofit/>
          </a:bodyPr>
          <a:lstStyle/>
          <a:p>
            <a:pPr marL="0" indent="0">
              <a:buNone/>
            </a:pPr>
            <a:r>
              <a:rPr lang="it-IT" sz="2400" dirty="0" smtClean="0"/>
              <a:t>Gestire le validazioni con le </a:t>
            </a:r>
            <a:r>
              <a:rPr lang="it-IT" sz="2400" dirty="0" err="1" smtClean="0"/>
              <a:t>pseudoclassi</a:t>
            </a:r>
            <a:r>
              <a:rPr lang="it-IT" sz="2400" dirty="0" smtClean="0"/>
              <a:t> per gli input:</a:t>
            </a:r>
            <a:endParaRPr lang="it-IT" sz="2400" dirty="0"/>
          </a:p>
          <a:p>
            <a:endParaRPr lang="it-IT" sz="2400" dirty="0"/>
          </a:p>
        </p:txBody>
      </p:sp>
      <p:sp>
        <p:nvSpPr>
          <p:cNvPr id="9" name="Segnaposto contenuto 2"/>
          <p:cNvSpPr txBox="1">
            <a:spLocks/>
          </p:cNvSpPr>
          <p:nvPr/>
        </p:nvSpPr>
        <p:spPr>
          <a:xfrm>
            <a:off x="609599" y="4107555"/>
            <a:ext cx="10276937" cy="117181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rgbClr val="8A8989"/>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rgbClr val="8A8989"/>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it-IT" sz="2400" dirty="0" smtClean="0"/>
              <a:t>In questo esempio, sarà applicato un fondo giallo a tutte le input che hanno l’attributo “</a:t>
            </a:r>
            <a:r>
              <a:rPr lang="it-IT" sz="2400" dirty="0" err="1" smtClean="0"/>
              <a:t>required</a:t>
            </a:r>
            <a:r>
              <a:rPr lang="it-IT" sz="2400" dirty="0" smtClean="0"/>
              <a:t>” dichiarato</a:t>
            </a:r>
          </a:p>
        </p:txBody>
      </p:sp>
      <p:pic>
        <p:nvPicPr>
          <p:cNvPr id="5" name="Immagine 4"/>
          <p:cNvPicPr>
            <a:picLocks noChangeAspect="1"/>
          </p:cNvPicPr>
          <p:nvPr/>
        </p:nvPicPr>
        <p:blipFill>
          <a:blip r:embed="rId3"/>
          <a:stretch>
            <a:fillRect/>
          </a:stretch>
        </p:blipFill>
        <p:spPr>
          <a:xfrm>
            <a:off x="6320286" y="2608203"/>
            <a:ext cx="3043838" cy="791054"/>
          </a:xfrm>
          <a:prstGeom prst="rect">
            <a:avLst/>
          </a:prstGeom>
        </p:spPr>
      </p:pic>
      <p:pic>
        <p:nvPicPr>
          <p:cNvPr id="8" name="Immagine 7"/>
          <p:cNvPicPr>
            <a:picLocks noChangeAspect="1"/>
          </p:cNvPicPr>
          <p:nvPr/>
        </p:nvPicPr>
        <p:blipFill>
          <a:blip r:embed="rId4"/>
          <a:stretch>
            <a:fillRect/>
          </a:stretch>
        </p:blipFill>
        <p:spPr>
          <a:xfrm>
            <a:off x="609600" y="2608204"/>
            <a:ext cx="4445480" cy="958212"/>
          </a:xfrm>
          <a:prstGeom prst="rect">
            <a:avLst/>
          </a:prstGeom>
        </p:spPr>
      </p:pic>
    </p:spTree>
    <p:extLst>
      <p:ext uri="{BB962C8B-B14F-4D97-AF65-F5344CB8AC3E}">
        <p14:creationId xmlns:p14="http://schemas.microsoft.com/office/powerpoint/2010/main" val="21140022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err="1" smtClean="0"/>
              <a:t>Pseudoelementi</a:t>
            </a:r>
            <a:endParaRPr lang="it-IT" dirty="0"/>
          </a:p>
        </p:txBody>
      </p:sp>
      <p:sp>
        <p:nvSpPr>
          <p:cNvPr id="3" name="Sottotitolo 2"/>
          <p:cNvSpPr>
            <a:spLocks noGrp="1"/>
          </p:cNvSpPr>
          <p:nvPr>
            <p:ph type="subTitle" idx="1"/>
          </p:nvPr>
        </p:nvSpPr>
        <p:spPr/>
        <p:txBody>
          <a:bodyPr/>
          <a:lstStyle/>
          <a:p>
            <a:r>
              <a:rPr lang="it-IT" dirty="0" smtClean="0"/>
              <a:t>Carmine </a:t>
            </a:r>
            <a:r>
              <a:rPr lang="it-IT" dirty="0" err="1" smtClean="0"/>
              <a:t>alfano</a:t>
            </a:r>
            <a:endParaRPr lang="it-IT" dirty="0"/>
          </a:p>
        </p:txBody>
      </p:sp>
    </p:spTree>
    <p:extLst>
      <p:ext uri="{BB962C8B-B14F-4D97-AF65-F5344CB8AC3E}">
        <p14:creationId xmlns:p14="http://schemas.microsoft.com/office/powerpoint/2010/main" val="107246961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09600" y="552091"/>
            <a:ext cx="10972800" cy="765431"/>
          </a:xfrm>
        </p:spPr>
        <p:txBody>
          <a:bodyPr>
            <a:normAutofit/>
          </a:bodyPr>
          <a:lstStyle/>
          <a:p>
            <a:r>
              <a:rPr lang="it-IT" sz="4500" b="1" dirty="0" smtClean="0"/>
              <a:t>Pseudo Elementi 1/2</a:t>
            </a:r>
            <a:endParaRPr lang="it-IT" sz="4500" b="1" dirty="0"/>
          </a:p>
        </p:txBody>
      </p:sp>
      <p:sp>
        <p:nvSpPr>
          <p:cNvPr id="3" name="Segnaposto contenuto 2"/>
          <p:cNvSpPr>
            <a:spLocks noGrp="1"/>
          </p:cNvSpPr>
          <p:nvPr>
            <p:ph idx="1"/>
          </p:nvPr>
        </p:nvSpPr>
        <p:spPr>
          <a:xfrm>
            <a:off x="431371" y="1690776"/>
            <a:ext cx="10748463" cy="4330511"/>
          </a:xfrm>
        </p:spPr>
        <p:txBody>
          <a:bodyPr>
            <a:normAutofit/>
          </a:bodyPr>
          <a:lstStyle/>
          <a:p>
            <a:pPr marL="0" indent="0">
              <a:buNone/>
            </a:pPr>
            <a:r>
              <a:rPr lang="it-IT" sz="2400" dirty="0"/>
              <a:t>A differenza delle pseudo-classi, sono necessari due caratteri </a:t>
            </a:r>
            <a:r>
              <a:rPr lang="it-IT" sz="2400" b="1" dirty="0" smtClean="0"/>
              <a:t>“::”</a:t>
            </a:r>
          </a:p>
          <a:p>
            <a:pPr marL="0" indent="0">
              <a:buNone/>
            </a:pPr>
            <a:r>
              <a:rPr lang="it-IT" sz="2400" dirty="0" smtClean="0"/>
              <a:t>davanti </a:t>
            </a:r>
            <a:r>
              <a:rPr lang="it-IT" sz="2400" dirty="0"/>
              <a:t>al nome del selettore stesso</a:t>
            </a:r>
            <a:r>
              <a:rPr lang="it-IT" sz="2400" dirty="0" smtClean="0"/>
              <a:t>.</a:t>
            </a:r>
            <a:endParaRPr lang="it-IT" sz="2400" i="1" dirty="0" smtClean="0"/>
          </a:p>
          <a:p>
            <a:pPr marL="0" indent="0">
              <a:buNone/>
            </a:pPr>
            <a:r>
              <a:rPr lang="it-IT" sz="2400" i="1" dirty="0" smtClean="0"/>
              <a:t>Gli Pseudo-Elementi permettono di generare appunto nuovi elementi tramite </a:t>
            </a:r>
            <a:r>
              <a:rPr lang="it-IT" sz="2400" i="1" dirty="0" err="1" smtClean="0"/>
              <a:t>css</a:t>
            </a:r>
            <a:r>
              <a:rPr lang="it-IT" sz="2400" i="1" dirty="0" smtClean="0"/>
              <a:t> per consentire una formattazione più semplice.</a:t>
            </a:r>
          </a:p>
          <a:p>
            <a:r>
              <a:rPr lang="it-IT" sz="2400" dirty="0" smtClean="0"/>
              <a:t>::</a:t>
            </a:r>
            <a:r>
              <a:rPr lang="it-IT" sz="2400" b="1" i="1" dirty="0" smtClean="0"/>
              <a:t>first-line</a:t>
            </a:r>
            <a:r>
              <a:rPr lang="it-IT" sz="2400" dirty="0" smtClean="0"/>
              <a:t> : applica uno stile alla prima riga di un elemento</a:t>
            </a:r>
          </a:p>
          <a:p>
            <a:r>
              <a:rPr lang="it-IT" sz="2400" dirty="0" smtClean="0"/>
              <a:t>:: </a:t>
            </a:r>
            <a:r>
              <a:rPr lang="it-IT" sz="2400" b="1" i="1" dirty="0" smtClean="0"/>
              <a:t>first-</a:t>
            </a:r>
            <a:r>
              <a:rPr lang="it-IT" sz="2400" b="1" i="1" dirty="0" err="1" smtClean="0"/>
              <a:t>letter</a:t>
            </a:r>
            <a:r>
              <a:rPr lang="it-IT" sz="2400" dirty="0" smtClean="0"/>
              <a:t> : applica uno stile alla prima lettera di un elemento</a:t>
            </a:r>
          </a:p>
          <a:p>
            <a:r>
              <a:rPr lang="it-IT" sz="2400" dirty="0" smtClean="0"/>
              <a:t>:: </a:t>
            </a:r>
            <a:r>
              <a:rPr lang="it-IT" sz="2400" b="1" i="1" dirty="0" err="1" smtClean="0"/>
              <a:t>before</a:t>
            </a:r>
            <a:r>
              <a:rPr lang="it-IT" sz="2400" dirty="0" smtClean="0"/>
              <a:t> : consente di inserire del contenuto prima dell’elemento</a:t>
            </a:r>
          </a:p>
          <a:p>
            <a:r>
              <a:rPr lang="it-IT" sz="2400" dirty="0" smtClean="0"/>
              <a:t>:: </a:t>
            </a:r>
            <a:r>
              <a:rPr lang="it-IT" sz="2400" b="1" i="1" dirty="0" err="1" smtClean="0"/>
              <a:t>after</a:t>
            </a:r>
            <a:r>
              <a:rPr lang="it-IT" sz="2400" dirty="0" smtClean="0"/>
              <a:t> : consente di inserire del contenuto dopo l’elemento.</a:t>
            </a:r>
          </a:p>
          <a:p>
            <a:endParaRPr lang="it-IT" sz="2400" dirty="0"/>
          </a:p>
          <a:p>
            <a:endParaRPr lang="it-IT" sz="2400" dirty="0" smtClean="0"/>
          </a:p>
          <a:p>
            <a:endParaRPr lang="it-IT" sz="2400" dirty="0"/>
          </a:p>
        </p:txBody>
      </p:sp>
    </p:spTree>
    <p:extLst>
      <p:ext uri="{BB962C8B-B14F-4D97-AF65-F5344CB8AC3E}">
        <p14:creationId xmlns:p14="http://schemas.microsoft.com/office/powerpoint/2010/main" val="15628131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Il Foglio di stile esterno viene incorporato nel </a:t>
            </a:r>
            <a:r>
              <a:rPr kumimoji="0" lang="it-IT" alt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tag</a:t>
            </a: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&lt;head&gt;, la sintassi per includerlo è:</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&lt;link</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a:t>
            </a:r>
            <a:r>
              <a:rPr kumimoji="0" lang="it-IT" alt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rel</a:t>
            </a: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a:t>
            </a:r>
            <a:r>
              <a:rPr kumimoji="0" lang="it-IT" alt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stylesheet</a:t>
            </a: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a:t>
            </a:r>
            <a:r>
              <a:rPr kumimoji="0" lang="it-IT" alt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href</a:t>
            </a: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a:t>
            </a:r>
            <a:r>
              <a:rPr kumimoji="0" lang="it-IT" alt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css</a:t>
            </a: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/style.css"</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a:t>
            </a:r>
            <a:r>
              <a:rPr kumimoji="0" lang="it-IT" alt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type</a:t>
            </a: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="text/</a:t>
            </a:r>
            <a:r>
              <a:rPr kumimoji="0" lang="it-IT" alt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css</a:t>
            </a: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media="screen" /&gt;</a:t>
            </a: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Collegare una pagina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a un foglio di stile</a:t>
            </a:r>
          </a:p>
        </p:txBody>
      </p:sp>
      <p:graphicFrame>
        <p:nvGraphicFramePr>
          <p:cNvPr id="7" name="Segnaposto contenuto 9"/>
          <p:cNvGraphicFramePr>
            <a:graphicFrameLocks/>
          </p:cNvGraphicFramePr>
          <p:nvPr/>
        </p:nvGraphicFramePr>
        <p:xfrm>
          <a:off x="4932363" y="1438275"/>
          <a:ext cx="4032250" cy="4367213"/>
        </p:xfrm>
        <a:graphic>
          <a:graphicData uri="http://schemas.openxmlformats.org/drawingml/2006/table">
            <a:tbl>
              <a:tblPr firstRow="1" bandRow="1"/>
              <a:tblGrid>
                <a:gridCol w="1296080"/>
                <a:gridCol w="2736170"/>
              </a:tblGrid>
              <a:tr h="673280">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r>
                        <a:rPr lang="it-IT" sz="1400" dirty="0" smtClean="0"/>
                        <a:t>Nome</a:t>
                      </a:r>
                      <a:endParaRPr lang="it-IT" sz="1400" dirty="0"/>
                    </a:p>
                  </a:txBody>
                  <a:tcPr marL="91436" marR="91436" marT="45718" marB="45718"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9639D"/>
                    </a:solidFill>
                  </a:tcPr>
                </a:tc>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r>
                        <a:rPr lang="it-IT" sz="1400" dirty="0" smtClean="0"/>
                        <a:t>Descrizione</a:t>
                      </a:r>
                      <a:endParaRPr lang="it-IT" sz="1400" dirty="0"/>
                    </a:p>
                  </a:txBody>
                  <a:tcPr marL="91436" marR="91436" marT="45718" marB="45718"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9639D"/>
                    </a:solidFill>
                  </a:tcPr>
                </a:tc>
              </a:tr>
              <a:tr h="1128702">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200" b="1" dirty="0" err="1" smtClean="0"/>
                        <a:t>rel</a:t>
                      </a:r>
                      <a:endParaRPr lang="it-IT" sz="1200" b="1" dirty="0"/>
                    </a:p>
                  </a:txBody>
                  <a:tcPr marL="91436" marR="91436" marT="45718" marB="45718">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200" dirty="0" smtClean="0"/>
                        <a:t>descrive il tipo di relazione tra il documento e il file collegato. È obbligatorio. Per i CSS due sono i valori possibili: </a:t>
                      </a:r>
                      <a:r>
                        <a:rPr lang="it-IT" sz="1200" dirty="0" err="1" smtClean="0"/>
                        <a:t>stylesheet</a:t>
                      </a:r>
                      <a:r>
                        <a:rPr lang="it-IT" sz="1200" dirty="0" smtClean="0"/>
                        <a:t> e alternate </a:t>
                      </a:r>
                      <a:r>
                        <a:rPr lang="it-IT" sz="1200" dirty="0" err="1" smtClean="0"/>
                        <a:t>stylesheet</a:t>
                      </a:r>
                      <a:r>
                        <a:rPr lang="it-IT" sz="1200" dirty="0" smtClean="0"/>
                        <a:t>.</a:t>
                      </a:r>
                      <a:endParaRPr lang="it-IT" sz="1200" dirty="0"/>
                    </a:p>
                  </a:txBody>
                  <a:tcPr marL="91436" marR="91436" marT="45718" marB="45718">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r>
              <a:tr h="718265">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200" b="1" smtClean="0"/>
                        <a:t>href</a:t>
                      </a:r>
                      <a:endParaRPr lang="it-IT" sz="1200" b="1" dirty="0"/>
                    </a:p>
                  </a:txBody>
                  <a:tcPr marL="91436" marR="91436" marT="45718" marB="4571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200" dirty="0" smtClean="0"/>
                        <a:t>serve a definire l’URL assoluto o relativo del foglio di stile. È obbligatorio</a:t>
                      </a:r>
                      <a:endParaRPr lang="it-IT" sz="1200" dirty="0"/>
                    </a:p>
                  </a:txBody>
                  <a:tcPr marL="91436" marR="91436" marT="45718" marB="4571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r>
              <a:tr h="923483">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kumimoji="0" lang="it-IT" sz="1200" b="1" i="0" kern="1200" dirty="0" err="1" smtClean="0">
                          <a:solidFill>
                            <a:schemeClr val="dk1"/>
                          </a:solidFill>
                          <a:latin typeface="+mn-lt"/>
                          <a:ea typeface="+mn-ea"/>
                          <a:cs typeface="+mn-cs"/>
                        </a:rPr>
                        <a:t>type</a:t>
                      </a:r>
                      <a:endParaRPr lang="it-IT" sz="1000" b="1" dirty="0" smtClean="0">
                        <a:solidFill>
                          <a:srgbClr val="0070C0"/>
                        </a:solidFill>
                      </a:endParaRPr>
                    </a:p>
                  </a:txBody>
                  <a:tcPr marL="91436" marR="91436" marT="45718" marB="4571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200" dirty="0" smtClean="0"/>
                        <a:t>identifica il tipo di dati da collegare. Per i CSS l’unico valore possibile è text/</a:t>
                      </a:r>
                      <a:r>
                        <a:rPr lang="it-IT" sz="1200" dirty="0" err="1" smtClean="0"/>
                        <a:t>css</a:t>
                      </a:r>
                      <a:r>
                        <a:rPr lang="it-IT" sz="1200" dirty="0" smtClean="0"/>
                        <a:t>. L’attributo è obbligatorio</a:t>
                      </a:r>
                      <a:endParaRPr lang="it-IT" sz="1200" dirty="0"/>
                    </a:p>
                  </a:txBody>
                  <a:tcPr marL="91436" marR="91436" marT="45718" marB="4571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r>
              <a:tr h="923483">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200" b="1" smtClean="0"/>
                        <a:t>media</a:t>
                      </a:r>
                      <a:endParaRPr lang="it-IT" sz="1200" b="1" dirty="0"/>
                    </a:p>
                  </a:txBody>
                  <a:tcPr marL="91436" marR="91436" marT="45718" marB="4571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200" dirty="0" smtClean="0"/>
                        <a:t>con questo attributo si identifica il supporto (schermo, stampa, </a:t>
                      </a:r>
                      <a:r>
                        <a:rPr lang="it-IT" sz="1200" dirty="0" err="1" smtClean="0"/>
                        <a:t>etc</a:t>
                      </a:r>
                      <a:r>
                        <a:rPr lang="it-IT" sz="1200" dirty="0" smtClean="0"/>
                        <a:t>) cui applicare un particolare foglio di stile. Attributo opzionale.</a:t>
                      </a:r>
                      <a:endParaRPr lang="it-IT" sz="1200" dirty="0"/>
                    </a:p>
                  </a:txBody>
                  <a:tcPr marL="91436" marR="91436" marT="45718" marB="4571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r>
            </a:tbl>
          </a:graphicData>
        </a:graphic>
      </p:graphicFrame>
    </p:spTree>
    <p:extLst>
      <p:ext uri="{BB962C8B-B14F-4D97-AF65-F5344CB8AC3E}">
        <p14:creationId xmlns:p14="http://schemas.microsoft.com/office/powerpoint/2010/main" val="182787043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Sintassi</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665" y="2988469"/>
            <a:ext cx="7675562" cy="1465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62980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44975" y="231222"/>
            <a:ext cx="10972800" cy="965531"/>
          </a:xfrm>
        </p:spPr>
        <p:txBody>
          <a:bodyPr>
            <a:normAutofit/>
          </a:bodyPr>
          <a:lstStyle/>
          <a:p>
            <a:pPr algn="ctr"/>
            <a:r>
              <a:rPr lang="it-IT" sz="4500" b="1" dirty="0"/>
              <a:t>Pseudo </a:t>
            </a:r>
            <a:r>
              <a:rPr lang="it-IT" sz="4500" b="1" dirty="0" smtClean="0"/>
              <a:t>Elementi 2/2</a:t>
            </a:r>
            <a:endParaRPr lang="it-IT" sz="4500" b="1" dirty="0"/>
          </a:p>
        </p:txBody>
      </p:sp>
      <p:sp>
        <p:nvSpPr>
          <p:cNvPr id="3" name="Segnaposto contenuto 2"/>
          <p:cNvSpPr>
            <a:spLocks noGrp="1"/>
          </p:cNvSpPr>
          <p:nvPr>
            <p:ph idx="1"/>
          </p:nvPr>
        </p:nvSpPr>
        <p:spPr>
          <a:xfrm>
            <a:off x="719403" y="1507252"/>
            <a:ext cx="10972800" cy="1708221"/>
          </a:xfrm>
        </p:spPr>
        <p:txBody>
          <a:bodyPr>
            <a:noAutofit/>
          </a:bodyPr>
          <a:lstStyle/>
          <a:p>
            <a:pPr marL="0" indent="0">
              <a:buNone/>
            </a:pPr>
            <a:r>
              <a:rPr lang="it-IT" sz="2400" dirty="0" smtClean="0"/>
              <a:t>La prima lettera verrà colorata di rosso e avrà una dimensione del 250% più grande, mentre la prima riga ha sfondo grigio e il resto del paragrafo sarà normale.</a:t>
            </a:r>
            <a:endParaRPr lang="it-IT" sz="2400" dirty="0"/>
          </a:p>
          <a:p>
            <a:pPr marL="0" indent="0">
              <a:buNone/>
            </a:pPr>
            <a:r>
              <a:rPr lang="it-IT" sz="2400" i="1" dirty="0" smtClean="0"/>
              <a:t>Ora è tutto supportato in maniera nativa, mentre prima invece era necessario ricorrere a </a:t>
            </a:r>
            <a:r>
              <a:rPr lang="it-IT" sz="2400" i="1" dirty="0" err="1" smtClean="0"/>
              <a:t>Javascript</a:t>
            </a:r>
            <a:r>
              <a:rPr lang="it-IT" sz="2400" i="1" dirty="0" smtClean="0"/>
              <a:t>.</a:t>
            </a:r>
          </a:p>
          <a:p>
            <a:endParaRPr lang="it-IT" sz="24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414" y="3398808"/>
            <a:ext cx="3825597" cy="2694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69061"/>
          <a:stretch/>
        </p:blipFill>
        <p:spPr bwMode="auto">
          <a:xfrm>
            <a:off x="5615947" y="3645024"/>
            <a:ext cx="5760640" cy="2160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06425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27381" y="260648"/>
            <a:ext cx="10972800" cy="1052736"/>
          </a:xfrm>
        </p:spPr>
        <p:txBody>
          <a:bodyPr>
            <a:normAutofit/>
          </a:bodyPr>
          <a:lstStyle/>
          <a:p>
            <a:pPr algn="ctr"/>
            <a:r>
              <a:rPr lang="it-IT" sz="4500" b="1" dirty="0" err="1" smtClean="0"/>
              <a:t>Not</a:t>
            </a:r>
            <a:endParaRPr lang="it-IT" sz="4500" b="1" dirty="0"/>
          </a:p>
        </p:txBody>
      </p:sp>
      <p:sp>
        <p:nvSpPr>
          <p:cNvPr id="5" name="Segnaposto contenuto 4"/>
          <p:cNvSpPr>
            <a:spLocks noGrp="1"/>
          </p:cNvSpPr>
          <p:nvPr>
            <p:ph idx="1"/>
          </p:nvPr>
        </p:nvSpPr>
        <p:spPr>
          <a:xfrm>
            <a:off x="335360" y="1517300"/>
            <a:ext cx="9522073" cy="1983707"/>
          </a:xfrm>
        </p:spPr>
        <p:txBody>
          <a:bodyPr/>
          <a:lstStyle/>
          <a:p>
            <a:pPr marL="0" indent="0">
              <a:buNone/>
            </a:pPr>
            <a:r>
              <a:rPr lang="it-IT" sz="2800" dirty="0" smtClean="0"/>
              <a:t>Introdotto da Css3 il </a:t>
            </a:r>
            <a:r>
              <a:rPr lang="it-IT" sz="2800" b="1" dirty="0" smtClean="0"/>
              <a:t>selettore :</a:t>
            </a:r>
            <a:r>
              <a:rPr lang="it-IT" sz="2800" b="1" dirty="0" err="1" smtClean="0"/>
              <a:t>not</a:t>
            </a:r>
            <a:r>
              <a:rPr lang="it-IT" sz="2800" b="1" dirty="0" smtClean="0"/>
              <a:t> </a:t>
            </a:r>
            <a:r>
              <a:rPr lang="it-IT" sz="2800" dirty="0" smtClean="0"/>
              <a:t>ha come unica funzione quella di negare l’espressione specificata</a:t>
            </a:r>
            <a:r>
              <a:rPr lang="it-IT" sz="2800" dirty="0"/>
              <a:t>.</a:t>
            </a:r>
            <a:r>
              <a:rPr lang="it-IT" sz="2800" dirty="0" smtClean="0"/>
              <a:t> </a:t>
            </a:r>
          </a:p>
          <a:p>
            <a:pPr marL="0" indent="0">
              <a:buNone/>
            </a:pPr>
            <a:r>
              <a:rPr lang="it-IT" sz="2800" dirty="0" smtClean="0"/>
              <a:t>Ad Es.: </a:t>
            </a:r>
            <a:r>
              <a:rPr lang="it-IT" sz="2800" b="1" dirty="0" smtClean="0"/>
              <a:t>:</a:t>
            </a:r>
            <a:r>
              <a:rPr lang="it-IT" sz="2800" b="1" dirty="0" err="1" smtClean="0"/>
              <a:t>not</a:t>
            </a:r>
            <a:r>
              <a:rPr lang="it-IT" sz="2800" b="1" dirty="0" smtClean="0"/>
              <a:t>(</a:t>
            </a:r>
            <a:r>
              <a:rPr lang="it-IT" sz="2800" b="1" dirty="0" err="1" smtClean="0"/>
              <a:t>p</a:t>
            </a:r>
            <a:r>
              <a:rPr lang="it-IT" sz="2800" b="1" dirty="0" smtClean="0"/>
              <a:t>) </a:t>
            </a:r>
            <a:r>
              <a:rPr lang="it-IT" sz="2800" dirty="0" smtClean="0"/>
              <a:t>applica un bordo a tutti </a:t>
            </a:r>
            <a:r>
              <a:rPr lang="it-IT" sz="2800" dirty="0"/>
              <a:t>gli elementi che non sono un elemento &lt;</a:t>
            </a:r>
            <a:r>
              <a:rPr lang="it-IT" sz="2800" dirty="0" err="1"/>
              <a:t>p</a:t>
            </a:r>
            <a:r>
              <a:rPr lang="it-IT" sz="2800" dirty="0"/>
              <a:t>&gt;:</a:t>
            </a:r>
          </a:p>
        </p:txBody>
      </p:sp>
      <p:pic>
        <p:nvPicPr>
          <p:cNvPr id="6" name="Immagine 5"/>
          <p:cNvPicPr>
            <a:picLocks noChangeAspect="1"/>
          </p:cNvPicPr>
          <p:nvPr/>
        </p:nvPicPr>
        <p:blipFill>
          <a:blip r:embed="rId3"/>
          <a:stretch>
            <a:fillRect/>
          </a:stretch>
        </p:blipFill>
        <p:spPr>
          <a:xfrm>
            <a:off x="6480043" y="3573016"/>
            <a:ext cx="3978683" cy="2016224"/>
          </a:xfrm>
          <a:prstGeom prst="rect">
            <a:avLst/>
          </a:prstGeom>
        </p:spPr>
      </p:pic>
      <p:pic>
        <p:nvPicPr>
          <p:cNvPr id="7" name="Immagine 6"/>
          <p:cNvPicPr>
            <a:picLocks noChangeAspect="1"/>
          </p:cNvPicPr>
          <p:nvPr/>
        </p:nvPicPr>
        <p:blipFill>
          <a:blip r:embed="rId4"/>
          <a:stretch>
            <a:fillRect/>
          </a:stretch>
        </p:blipFill>
        <p:spPr>
          <a:xfrm>
            <a:off x="335360" y="3933056"/>
            <a:ext cx="5642867" cy="1368152"/>
          </a:xfrm>
          <a:prstGeom prst="rect">
            <a:avLst/>
          </a:prstGeom>
        </p:spPr>
      </p:pic>
    </p:spTree>
    <p:extLst>
      <p:ext uri="{BB962C8B-B14F-4D97-AF65-F5344CB8AC3E}">
        <p14:creationId xmlns:p14="http://schemas.microsoft.com/office/powerpoint/2010/main" val="38376670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028706" y="185370"/>
            <a:ext cx="8229600" cy="980728"/>
          </a:xfrm>
        </p:spPr>
        <p:txBody>
          <a:bodyPr>
            <a:normAutofit/>
          </a:bodyPr>
          <a:lstStyle/>
          <a:p>
            <a:pPr algn="ctr"/>
            <a:r>
              <a:rPr lang="it-IT" sz="4500" b="1" dirty="0"/>
              <a:t>Impostazione Colore</a:t>
            </a:r>
          </a:p>
        </p:txBody>
      </p:sp>
      <p:sp>
        <p:nvSpPr>
          <p:cNvPr id="3" name="Segnaposto contenuto 2"/>
          <p:cNvSpPr>
            <a:spLocks noGrp="1"/>
          </p:cNvSpPr>
          <p:nvPr>
            <p:ph idx="1"/>
          </p:nvPr>
        </p:nvSpPr>
        <p:spPr>
          <a:xfrm>
            <a:off x="762000" y="1447800"/>
            <a:ext cx="11258550" cy="4648200"/>
          </a:xfrm>
        </p:spPr>
        <p:txBody>
          <a:bodyPr>
            <a:normAutofit/>
          </a:bodyPr>
          <a:lstStyle/>
          <a:p>
            <a:r>
              <a:rPr lang="it-IT" sz="2300" dirty="0" smtClean="0"/>
              <a:t>Nome </a:t>
            </a:r>
            <a:r>
              <a:rPr lang="it-IT" sz="2300" dirty="0"/>
              <a:t>del colore con costanti letterali: white, black, blue, red, </a:t>
            </a:r>
            <a:r>
              <a:rPr lang="it-IT" sz="2300" dirty="0" err="1"/>
              <a:t>yellow</a:t>
            </a:r>
            <a:r>
              <a:rPr lang="it-IT" sz="2300" dirty="0"/>
              <a:t>, </a:t>
            </a:r>
            <a:r>
              <a:rPr lang="it-IT" sz="2300" dirty="0" err="1"/>
              <a:t>brown</a:t>
            </a:r>
            <a:r>
              <a:rPr lang="it-IT" sz="2300" dirty="0"/>
              <a:t>, </a:t>
            </a:r>
            <a:r>
              <a:rPr lang="it-IT" sz="2300" dirty="0" err="1"/>
              <a:t>purple</a:t>
            </a:r>
            <a:r>
              <a:rPr lang="it-IT" sz="2300" dirty="0"/>
              <a:t>, etc.</a:t>
            </a:r>
          </a:p>
          <a:p>
            <a:r>
              <a:rPr lang="it-IT" sz="2300" dirty="0"/>
              <a:t>Notazione esadecimale completa : #</a:t>
            </a:r>
            <a:r>
              <a:rPr lang="it-IT" sz="2300" b="1" dirty="0"/>
              <a:t>RRGGBB</a:t>
            </a:r>
            <a:r>
              <a:rPr lang="it-IT" sz="2300" dirty="0"/>
              <a:t>.</a:t>
            </a:r>
          </a:p>
          <a:p>
            <a:r>
              <a:rPr lang="it-IT" sz="2300" dirty="0"/>
              <a:t>Notazione esadecimale compatta : #</a:t>
            </a:r>
            <a:r>
              <a:rPr lang="it-IT" sz="2300" b="1" dirty="0"/>
              <a:t>RGB</a:t>
            </a:r>
          </a:p>
          <a:p>
            <a:r>
              <a:rPr lang="it-IT" sz="2300" b="1" dirty="0"/>
              <a:t>RGB</a:t>
            </a:r>
            <a:r>
              <a:rPr lang="it-IT" sz="2300" dirty="0"/>
              <a:t> con colori in base 10 : </a:t>
            </a:r>
            <a:r>
              <a:rPr lang="it-IT" sz="2300" dirty="0" err="1"/>
              <a:t>rgb</a:t>
            </a:r>
            <a:r>
              <a:rPr lang="it-IT" sz="2300" dirty="0"/>
              <a:t>(0,0,0) = nero</a:t>
            </a:r>
          </a:p>
          <a:p>
            <a:r>
              <a:rPr lang="it-IT" sz="2300" b="1" dirty="0"/>
              <a:t>RGBA</a:t>
            </a:r>
            <a:r>
              <a:rPr lang="it-IT" sz="2300" dirty="0"/>
              <a:t> : analogo a RGB ma con la gestione della trasparenza che varia da 0 a 1 -&gt; </a:t>
            </a:r>
            <a:r>
              <a:rPr lang="it-IT" sz="2300" dirty="0" err="1"/>
              <a:t>rgb</a:t>
            </a:r>
            <a:r>
              <a:rPr lang="it-IT" sz="2300" dirty="0"/>
              <a:t>(0,0,0,.5) = nero con trasparenza al 50%</a:t>
            </a:r>
          </a:p>
          <a:p>
            <a:r>
              <a:rPr lang="it-IT" sz="2300" b="1" dirty="0"/>
              <a:t>HSL</a:t>
            </a:r>
            <a:r>
              <a:rPr lang="it-IT" sz="2300" dirty="0"/>
              <a:t> (</a:t>
            </a:r>
            <a:r>
              <a:rPr lang="it-IT" sz="2300" dirty="0" err="1"/>
              <a:t>hue</a:t>
            </a:r>
            <a:r>
              <a:rPr lang="it-IT" sz="2300" dirty="0"/>
              <a:t>, </a:t>
            </a:r>
            <a:r>
              <a:rPr lang="it-IT" sz="2300" dirty="0" err="1"/>
              <a:t>saturation</a:t>
            </a:r>
            <a:r>
              <a:rPr lang="it-IT" sz="2300" dirty="0"/>
              <a:t>, </a:t>
            </a:r>
            <a:r>
              <a:rPr lang="it-IT" sz="2300" dirty="0" err="1"/>
              <a:t>lightness</a:t>
            </a:r>
            <a:r>
              <a:rPr lang="it-IT" sz="2300" dirty="0"/>
              <a:t>) : </a:t>
            </a:r>
            <a:r>
              <a:rPr lang="it-IT" sz="2300" dirty="0" err="1"/>
              <a:t>hsl</a:t>
            </a:r>
            <a:r>
              <a:rPr lang="it-IT" sz="2300" dirty="0"/>
              <a:t>(0,100%,50%) = rosso con luminosità massima e saturazione 50%</a:t>
            </a:r>
          </a:p>
          <a:p>
            <a:r>
              <a:rPr lang="it-IT" sz="2300" b="1" dirty="0"/>
              <a:t>HSLA</a:t>
            </a:r>
            <a:r>
              <a:rPr lang="it-IT" sz="2300" dirty="0"/>
              <a:t> : analogo a HSL ma, con la gestione della trasparenza :  </a:t>
            </a:r>
            <a:r>
              <a:rPr lang="it-IT" sz="2300" dirty="0" err="1"/>
              <a:t>hsla</a:t>
            </a:r>
            <a:r>
              <a:rPr lang="it-IT" sz="2300" dirty="0"/>
              <a:t> (0 , 100%, 505, .5) = rosso semi-trasparente con luminosità massima e saturazione 50</a:t>
            </a:r>
            <a:r>
              <a:rPr lang="it-IT" sz="2300" dirty="0" smtClean="0"/>
              <a:t>%</a:t>
            </a:r>
            <a:endParaRPr lang="it-IT" sz="2300" dirty="0"/>
          </a:p>
        </p:txBody>
      </p:sp>
    </p:spTree>
    <p:extLst>
      <p:ext uri="{BB962C8B-B14F-4D97-AF65-F5344CB8AC3E}">
        <p14:creationId xmlns:p14="http://schemas.microsoft.com/office/powerpoint/2010/main" val="14610526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olo 1"/>
          <p:cNvSpPr>
            <a:spLocks noGrp="1"/>
          </p:cNvSpPr>
          <p:nvPr>
            <p:ph type="title"/>
          </p:nvPr>
        </p:nvSpPr>
        <p:spPr>
          <a:xfrm>
            <a:off x="1970856" y="288826"/>
            <a:ext cx="8229600" cy="1143000"/>
          </a:xfrm>
        </p:spPr>
        <p:txBody>
          <a:bodyPr/>
          <a:lstStyle/>
          <a:p>
            <a:pPr algn="ctr" eaLnBrk="1" hangingPunct="1"/>
            <a:r>
              <a:rPr lang="it-IT" sz="3200" b="1" smtClean="0"/>
              <a:t>RGBA</a:t>
            </a:r>
            <a:endParaRPr lang="it-IT" sz="3200" b="1" dirty="0"/>
          </a:p>
        </p:txBody>
      </p:sp>
      <p:sp>
        <p:nvSpPr>
          <p:cNvPr id="5" name="Segnaposto contenuto 2"/>
          <p:cNvSpPr txBox="1">
            <a:spLocks/>
          </p:cNvSpPr>
          <p:nvPr/>
        </p:nvSpPr>
        <p:spPr bwMode="auto">
          <a:xfrm>
            <a:off x="1069132" y="2210222"/>
            <a:ext cx="9903668" cy="1368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Char char="-"/>
            </a:pPr>
            <a:r>
              <a:rPr lang="it-IT" sz="2800" dirty="0"/>
              <a:t>Consente di gestire il colore di sfondo e dei testi in modalità RGB consentendo di regolare anche l’opacità (“A” = Canale Alpha)</a:t>
            </a:r>
          </a:p>
        </p:txBody>
      </p:sp>
      <p:sp>
        <p:nvSpPr>
          <p:cNvPr id="6" name="Segnaposto contenuto 2"/>
          <p:cNvSpPr txBox="1">
            <a:spLocks/>
          </p:cNvSpPr>
          <p:nvPr/>
        </p:nvSpPr>
        <p:spPr bwMode="auto">
          <a:xfrm>
            <a:off x="1153344" y="1503834"/>
            <a:ext cx="4608512" cy="5760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IT" sz="2800" b="1" dirty="0"/>
              <a:t>RGBA</a:t>
            </a:r>
          </a:p>
        </p:txBody>
      </p:sp>
      <p:sp>
        <p:nvSpPr>
          <p:cNvPr id="8" name="Rettangolo 7"/>
          <p:cNvSpPr/>
          <p:nvPr/>
        </p:nvSpPr>
        <p:spPr>
          <a:xfrm>
            <a:off x="6888088" y="3789040"/>
            <a:ext cx="936104" cy="20162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2" name="Immagine 1"/>
          <p:cNvPicPr>
            <a:picLocks noChangeAspect="1"/>
          </p:cNvPicPr>
          <p:nvPr/>
        </p:nvPicPr>
        <p:blipFill rotWithShape="1">
          <a:blip r:embed="rId2"/>
          <a:srcRect l="3344" t="6430"/>
          <a:stretch/>
        </p:blipFill>
        <p:spPr>
          <a:xfrm>
            <a:off x="1153343" y="3708698"/>
            <a:ext cx="9156693" cy="2096566"/>
          </a:xfrm>
          <a:prstGeom prst="rect">
            <a:avLst/>
          </a:prstGeom>
        </p:spPr>
      </p:pic>
      <p:sp>
        <p:nvSpPr>
          <p:cNvPr id="3" name="Rettangolo 2"/>
          <p:cNvSpPr/>
          <p:nvPr/>
        </p:nvSpPr>
        <p:spPr>
          <a:xfrm>
            <a:off x="7311751" y="3315364"/>
            <a:ext cx="693985" cy="2489900"/>
          </a:xfrm>
          <a:prstGeom prst="rect">
            <a:avLst/>
          </a:prstGeom>
          <a:solidFill>
            <a:srgbClr val="FFFFFF"/>
          </a:solidFill>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92295211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p:txBody>
          <a:bodyPr>
            <a:normAutofit lnSpcReduction="10000"/>
          </a:bodyPr>
          <a:lstStyle/>
          <a:p>
            <a:r>
              <a:rPr lang="it-IT" dirty="0" smtClean="0"/>
              <a:t>Nei CSS </a:t>
            </a:r>
            <a:r>
              <a:rPr lang="it-IT" dirty="0"/>
              <a:t>i valori possono essere espressi </a:t>
            </a:r>
            <a:r>
              <a:rPr lang="it-IT" dirty="0" smtClean="0"/>
              <a:t>da:</a:t>
            </a:r>
          </a:p>
          <a:p>
            <a:r>
              <a:rPr lang="it-IT" b="1" dirty="0" smtClean="0"/>
              <a:t>numeri </a:t>
            </a:r>
            <a:r>
              <a:rPr lang="it-IT" dirty="0" smtClean="0"/>
              <a:t>possono </a:t>
            </a:r>
            <a:r>
              <a:rPr lang="it-IT" dirty="0"/>
              <a:t>essere definiti come numeri interi (1, 23, 45, etc.) </a:t>
            </a:r>
            <a:br>
              <a:rPr lang="it-IT" dirty="0"/>
            </a:br>
            <a:r>
              <a:rPr lang="it-IT" dirty="0" smtClean="0"/>
              <a:t>o </a:t>
            </a:r>
            <a:r>
              <a:rPr lang="it-IT" dirty="0"/>
              <a:t>in virgola mobile (1.2, 3.45, 4.90, etc</a:t>
            </a:r>
            <a:r>
              <a:rPr lang="it-IT" dirty="0" smtClean="0"/>
              <a:t>.)</a:t>
            </a:r>
          </a:p>
          <a:p>
            <a:r>
              <a:rPr lang="it-IT" b="1" dirty="0" smtClean="0"/>
              <a:t>unità </a:t>
            </a:r>
            <a:r>
              <a:rPr lang="it-IT" b="1" dirty="0"/>
              <a:t>di misura</a:t>
            </a:r>
            <a:endParaRPr lang="it-IT" dirty="0"/>
          </a:p>
          <a:p>
            <a:r>
              <a:rPr lang="it-IT" b="1" dirty="0"/>
              <a:t>percentuali</a:t>
            </a:r>
            <a:endParaRPr lang="it-IT" dirty="0"/>
          </a:p>
          <a:p>
            <a:r>
              <a:rPr lang="it-IT" b="1" dirty="0"/>
              <a:t>codici per la definizione dei colori</a:t>
            </a:r>
            <a:endParaRPr lang="it-IT" dirty="0"/>
          </a:p>
          <a:p>
            <a:r>
              <a:rPr lang="it-IT" b="1" dirty="0"/>
              <a:t>URI</a:t>
            </a:r>
            <a:endParaRPr lang="it-IT" dirty="0"/>
          </a:p>
          <a:p>
            <a:r>
              <a:rPr lang="it-IT" b="1" dirty="0"/>
              <a:t>parole chiave (</a:t>
            </a:r>
            <a:r>
              <a:rPr lang="it-IT" b="1" dirty="0" err="1"/>
              <a:t>keywords</a:t>
            </a:r>
            <a:r>
              <a:rPr lang="it-IT" b="1" dirty="0"/>
              <a:t>)</a:t>
            </a:r>
            <a:endParaRPr lang="it-IT" dirty="0"/>
          </a:p>
          <a:p>
            <a:r>
              <a:rPr lang="it-IT" b="1" dirty="0"/>
              <a:t>stringhe di testo</a:t>
            </a:r>
            <a:endParaRPr lang="it-IT" dirty="0"/>
          </a:p>
          <a:p>
            <a:endParaRPr lang="it-IT" dirty="0"/>
          </a:p>
        </p:txBody>
      </p:sp>
      <p:sp>
        <p:nvSpPr>
          <p:cNvPr id="3" name="Titolo 2"/>
          <p:cNvSpPr>
            <a:spLocks noGrp="1"/>
          </p:cNvSpPr>
          <p:nvPr>
            <p:ph type="title"/>
          </p:nvPr>
        </p:nvSpPr>
        <p:spPr/>
        <p:txBody>
          <a:bodyPr/>
          <a:lstStyle/>
          <a:p>
            <a:r>
              <a:rPr lang="it-IT" dirty="0" smtClean="0"/>
              <a:t>Tipi di valore</a:t>
            </a:r>
            <a:endParaRPr lang="it-IT" dirty="0"/>
          </a:p>
        </p:txBody>
      </p:sp>
    </p:spTree>
    <p:extLst>
      <p:ext uri="{BB962C8B-B14F-4D97-AF65-F5344CB8AC3E}">
        <p14:creationId xmlns:p14="http://schemas.microsoft.com/office/powerpoint/2010/main" val="85513426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pic>
        <p:nvPicPr>
          <p:cNvPr id="5" name="Immagine 4"/>
          <p:cNvPicPr>
            <a:picLocks noChangeAspect="1"/>
          </p:cNvPicPr>
          <p:nvPr/>
        </p:nvPicPr>
        <p:blipFill>
          <a:blip r:embed="rId2"/>
          <a:stretch>
            <a:fillRect/>
          </a:stretch>
        </p:blipFill>
        <p:spPr>
          <a:xfrm>
            <a:off x="931580" y="639096"/>
            <a:ext cx="5282750" cy="5171535"/>
          </a:xfrm>
          <a:prstGeom prst="rect">
            <a:avLst/>
          </a:prstGeom>
        </p:spPr>
      </p:pic>
      <p:sp>
        <p:nvSpPr>
          <p:cNvPr id="3" name="Titolo 2"/>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Tipi di valore</a:t>
            </a:r>
          </a:p>
        </p:txBody>
      </p:sp>
    </p:spTree>
    <p:extLst>
      <p:ext uri="{BB962C8B-B14F-4D97-AF65-F5344CB8AC3E}">
        <p14:creationId xmlns:p14="http://schemas.microsoft.com/office/powerpoint/2010/main" val="33071204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smtClean="0"/>
              <a:t>Tabella unità di misura relative e assolute</a:t>
            </a:r>
            <a:endParaRPr lang="it-IT" dirty="0"/>
          </a:p>
        </p:txBody>
      </p:sp>
      <p:graphicFrame>
        <p:nvGraphicFramePr>
          <p:cNvPr id="4" name="Tabella 3"/>
          <p:cNvGraphicFramePr>
            <a:graphicFrameLocks noGrp="1"/>
          </p:cNvGraphicFramePr>
          <p:nvPr>
            <p:extLst>
              <p:ext uri="{D42A27DB-BD31-4B8C-83A1-F6EECF244321}">
                <p14:modId xmlns:p14="http://schemas.microsoft.com/office/powerpoint/2010/main" val="2088000022"/>
              </p:ext>
            </p:extLst>
          </p:nvPr>
        </p:nvGraphicFramePr>
        <p:xfrm>
          <a:off x="338667" y="1490664"/>
          <a:ext cx="11548533" cy="4804745"/>
        </p:xfrm>
        <a:graphic>
          <a:graphicData uri="http://schemas.openxmlformats.org/drawingml/2006/table">
            <a:tbl>
              <a:tblPr/>
              <a:tblGrid>
                <a:gridCol w="2154136"/>
                <a:gridCol w="9394397"/>
              </a:tblGrid>
              <a:tr h="90909">
                <a:tc>
                  <a:txBody>
                    <a:bodyPr/>
                    <a:lstStyle/>
                    <a:p>
                      <a:pPr algn="l"/>
                      <a:r>
                        <a:rPr lang="it-IT" sz="1500">
                          <a:effectLst/>
                        </a:rPr>
                        <a:t>Unità di misura</a:t>
                      </a:r>
                    </a:p>
                  </a:txBody>
                  <a:tcPr marL="22727" marR="22727" marT="11364" marB="11364"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AEAEA"/>
                    </a:solidFill>
                  </a:tcPr>
                </a:tc>
                <a:tc>
                  <a:txBody>
                    <a:bodyPr/>
                    <a:lstStyle/>
                    <a:p>
                      <a:pPr algn="l"/>
                      <a:r>
                        <a:rPr lang="it-IT" sz="1500">
                          <a:effectLst/>
                        </a:rPr>
                        <a:t>Descrizione</a:t>
                      </a:r>
                    </a:p>
                  </a:txBody>
                  <a:tcPr marL="22727" marR="22727" marT="11364" marB="11364"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AEAEA"/>
                    </a:solidFill>
                  </a:tcPr>
                </a:tc>
              </a:tr>
              <a:tr h="636363">
                <a:tc>
                  <a:txBody>
                    <a:bodyPr/>
                    <a:lstStyle/>
                    <a:p>
                      <a:pPr fontAlgn="t"/>
                      <a:r>
                        <a:rPr lang="it-IT" sz="1500" b="1" dirty="0">
                          <a:effectLst/>
                        </a:rPr>
                        <a:t>in</a:t>
                      </a:r>
                      <a:r>
                        <a:rPr lang="it-IT" sz="1500" dirty="0">
                          <a:effectLst/>
                        </a:rPr>
                        <a:t/>
                      </a:r>
                      <a:br>
                        <a:rPr lang="it-IT" sz="1500" dirty="0">
                          <a:effectLst/>
                        </a:rPr>
                      </a:br>
                      <a:r>
                        <a:rPr lang="it-IT" sz="1500" dirty="0">
                          <a:effectLst/>
                        </a:rPr>
                        <a:t>(</a:t>
                      </a:r>
                      <a:r>
                        <a:rPr lang="it-IT" sz="1500" dirty="0" err="1">
                          <a:effectLst/>
                        </a:rPr>
                        <a:t>inches</a:t>
                      </a:r>
                      <a:r>
                        <a:rPr lang="it-IT" sz="1500" dirty="0">
                          <a:effectLst/>
                        </a:rPr>
                        <a:t> – pollici)</a:t>
                      </a:r>
                    </a:p>
                  </a:txBody>
                  <a:tcPr marL="22727" marR="22727" marT="11364" marB="11364">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9F9F9"/>
                    </a:solidFill>
                  </a:tcPr>
                </a:tc>
                <a:tc>
                  <a:txBody>
                    <a:bodyPr/>
                    <a:lstStyle/>
                    <a:p>
                      <a:pPr fontAlgn="t"/>
                      <a:r>
                        <a:rPr lang="it-IT" sz="1500" dirty="0">
                          <a:effectLst/>
                        </a:rPr>
                        <a:t>classica misura del sistema metrico americano. Praticamente nullo il suo valore su un supporto come un browser web.</a:t>
                      </a:r>
                    </a:p>
                  </a:txBody>
                  <a:tcPr marL="22727" marR="22727" marT="11364" marB="11364">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9F9F9"/>
                    </a:solidFill>
                  </a:tcPr>
                </a:tc>
              </a:tr>
              <a:tr h="636363">
                <a:tc>
                  <a:txBody>
                    <a:bodyPr/>
                    <a:lstStyle/>
                    <a:p>
                      <a:pPr fontAlgn="t"/>
                      <a:r>
                        <a:rPr lang="it-IT" sz="1500" b="1">
                          <a:effectLst/>
                        </a:rPr>
                        <a:t>cm</a:t>
                      </a:r>
                      <a:r>
                        <a:rPr lang="it-IT" sz="1500">
                          <a:effectLst/>
                        </a:rPr>
                        <a:t/>
                      </a:r>
                      <a:br>
                        <a:rPr lang="it-IT" sz="1500">
                          <a:effectLst/>
                        </a:rPr>
                      </a:br>
                      <a:r>
                        <a:rPr lang="it-IT" sz="1500">
                          <a:effectLst/>
                        </a:rPr>
                        <a:t>(centimetri)</a:t>
                      </a:r>
                    </a:p>
                  </a:txBody>
                  <a:tcPr marL="22727" marR="22727" marT="11364" marB="11364">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F4F4"/>
                    </a:solidFill>
                  </a:tcPr>
                </a:tc>
                <a:tc>
                  <a:txBody>
                    <a:bodyPr/>
                    <a:lstStyle/>
                    <a:p>
                      <a:pPr fontAlgn="t"/>
                      <a:r>
                        <a:rPr lang="it-IT" sz="1500" dirty="0">
                          <a:effectLst/>
                        </a:rPr>
                        <a:t>stesso discorso visto per i pollici, la difficoltà maggiore sta nella resa su monitor, che è altra cosa rispetto alla carta stampata.</a:t>
                      </a:r>
                    </a:p>
                  </a:txBody>
                  <a:tcPr marL="22727" marR="22727" marT="11364" marB="11364">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F4F4"/>
                    </a:solidFill>
                  </a:tcPr>
                </a:tc>
              </a:tr>
              <a:tr h="227273">
                <a:tc>
                  <a:txBody>
                    <a:bodyPr/>
                    <a:lstStyle/>
                    <a:p>
                      <a:pPr fontAlgn="t"/>
                      <a:r>
                        <a:rPr lang="it-IT" sz="1500" b="1" dirty="0">
                          <a:effectLst/>
                        </a:rPr>
                        <a:t>mm</a:t>
                      </a:r>
                      <a:r>
                        <a:rPr lang="it-IT" sz="1500" dirty="0">
                          <a:effectLst/>
                        </a:rPr>
                        <a:t/>
                      </a:r>
                      <a:br>
                        <a:rPr lang="it-IT" sz="1500" dirty="0">
                          <a:effectLst/>
                        </a:rPr>
                      </a:br>
                      <a:r>
                        <a:rPr lang="it-IT" sz="1500" dirty="0">
                          <a:effectLst/>
                        </a:rPr>
                        <a:t>(millimetri)</a:t>
                      </a:r>
                    </a:p>
                  </a:txBody>
                  <a:tcPr marL="22727" marR="22727" marT="11364" marB="11364">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9F9F9"/>
                    </a:solidFill>
                  </a:tcPr>
                </a:tc>
                <a:tc>
                  <a:txBody>
                    <a:bodyPr/>
                    <a:lstStyle/>
                    <a:p>
                      <a:pPr fontAlgn="t"/>
                      <a:r>
                        <a:rPr lang="it-IT" sz="1500">
                          <a:effectLst/>
                        </a:rPr>
                        <a:t>vedi quanto detto per centimetri e pollici.</a:t>
                      </a:r>
                    </a:p>
                  </a:txBody>
                  <a:tcPr marL="22727" marR="22727" marT="11364" marB="11364">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9F9F9"/>
                    </a:solidFill>
                  </a:tcPr>
                </a:tc>
              </a:tr>
              <a:tr h="704545">
                <a:tc>
                  <a:txBody>
                    <a:bodyPr/>
                    <a:lstStyle/>
                    <a:p>
                      <a:pPr fontAlgn="t"/>
                      <a:r>
                        <a:rPr lang="it-IT" sz="1500" b="1">
                          <a:effectLst/>
                        </a:rPr>
                        <a:t>pt</a:t>
                      </a:r>
                      <a:r>
                        <a:rPr lang="it-IT" sz="1500">
                          <a:effectLst/>
                        </a:rPr>
                        <a:t/>
                      </a:r>
                      <a:br>
                        <a:rPr lang="it-IT" sz="1500">
                          <a:effectLst/>
                        </a:rPr>
                      </a:br>
                      <a:r>
                        <a:rPr lang="it-IT" sz="1500">
                          <a:effectLst/>
                        </a:rPr>
                        <a:t>(points – punti)</a:t>
                      </a:r>
                    </a:p>
                  </a:txBody>
                  <a:tcPr marL="22727" marR="22727" marT="11364" marB="11364">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F4F4"/>
                    </a:solidFill>
                  </a:tcPr>
                </a:tc>
                <a:tc>
                  <a:txBody>
                    <a:bodyPr/>
                    <a:lstStyle/>
                    <a:p>
                      <a:pPr fontAlgn="t"/>
                      <a:r>
                        <a:rPr lang="it-IT" sz="1500" dirty="0">
                          <a:effectLst/>
                        </a:rPr>
                        <a:t>unità di misura tipografica destinata essenzialmente a definire la dimensione dei font. Il suo utilizzo è di fatto limitato ai CSS per la stampa.</a:t>
                      </a:r>
                    </a:p>
                  </a:txBody>
                  <a:tcPr marL="22727" marR="22727" marT="11364" marB="11364">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F4F4"/>
                    </a:solidFill>
                  </a:tcPr>
                </a:tc>
              </a:tr>
              <a:tr h="227273">
                <a:tc>
                  <a:txBody>
                    <a:bodyPr/>
                    <a:lstStyle/>
                    <a:p>
                      <a:pPr fontAlgn="t"/>
                      <a:r>
                        <a:rPr lang="it-IT" sz="1500" b="1">
                          <a:effectLst/>
                        </a:rPr>
                        <a:t>pc</a:t>
                      </a:r>
                      <a:r>
                        <a:rPr lang="it-IT" sz="1500">
                          <a:effectLst/>
                        </a:rPr>
                        <a:t/>
                      </a:r>
                      <a:br>
                        <a:rPr lang="it-IT" sz="1500">
                          <a:effectLst/>
                        </a:rPr>
                      </a:br>
                      <a:r>
                        <a:rPr lang="it-IT" sz="1500">
                          <a:effectLst/>
                        </a:rPr>
                        <a:t>(picas)</a:t>
                      </a:r>
                    </a:p>
                  </a:txBody>
                  <a:tcPr marL="22727" marR="22727" marT="11364" marB="11364">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9F9F9"/>
                    </a:solidFill>
                  </a:tcPr>
                </a:tc>
                <a:tc>
                  <a:txBody>
                    <a:bodyPr/>
                    <a:lstStyle/>
                    <a:p>
                      <a:pPr fontAlgn="t"/>
                      <a:r>
                        <a:rPr lang="it-IT" sz="1500" dirty="0">
                          <a:effectLst/>
                        </a:rPr>
                        <a:t>unità poco usata. 1 pica equivale a 12 punti.</a:t>
                      </a:r>
                    </a:p>
                  </a:txBody>
                  <a:tcPr marL="22727" marR="22727" marT="11364" marB="11364">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9F9F9"/>
                    </a:solidFill>
                  </a:tcPr>
                </a:tc>
              </a:tr>
              <a:tr h="568181">
                <a:tc>
                  <a:txBody>
                    <a:bodyPr/>
                    <a:lstStyle/>
                    <a:p>
                      <a:pPr fontAlgn="t"/>
                      <a:r>
                        <a:rPr lang="it-IT" sz="1500" b="1">
                          <a:effectLst/>
                        </a:rPr>
                        <a:t>em</a:t>
                      </a:r>
                      <a:r>
                        <a:rPr lang="it-IT" sz="1500">
                          <a:effectLst/>
                        </a:rPr>
                        <a:t/>
                      </a:r>
                      <a:br>
                        <a:rPr lang="it-IT" sz="1500">
                          <a:effectLst/>
                        </a:rPr>
                      </a:br>
                      <a:r>
                        <a:rPr lang="it-IT" sz="1500">
                          <a:effectLst/>
                        </a:rPr>
                        <a:t>(em-height)</a:t>
                      </a:r>
                    </a:p>
                  </a:txBody>
                  <a:tcPr marL="22727" marR="22727" marT="11364" marB="11364">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F4F4"/>
                    </a:solidFill>
                  </a:tcPr>
                </a:tc>
                <a:tc>
                  <a:txBody>
                    <a:bodyPr/>
                    <a:lstStyle/>
                    <a:p>
                      <a:pPr fontAlgn="t"/>
                      <a:r>
                        <a:rPr lang="it-IT" sz="1500">
                          <a:effectLst/>
                        </a:rPr>
                        <a:t>unità di misura di ampio utilizzo se si desidera impostare le dimensioni dei font o dei box con un unità di misura relativa.</a:t>
                      </a:r>
                    </a:p>
                  </a:txBody>
                  <a:tcPr marL="22727" marR="22727" marT="11364" marB="11364">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F4F4"/>
                    </a:solidFill>
                  </a:tcPr>
                </a:tc>
              </a:tr>
              <a:tr h="568181">
                <a:tc>
                  <a:txBody>
                    <a:bodyPr/>
                    <a:lstStyle/>
                    <a:p>
                      <a:pPr fontAlgn="t"/>
                      <a:r>
                        <a:rPr lang="it-IT" sz="1500" b="1">
                          <a:effectLst/>
                        </a:rPr>
                        <a:t>ex</a:t>
                      </a:r>
                      <a:r>
                        <a:rPr lang="it-IT" sz="1500">
                          <a:effectLst/>
                        </a:rPr>
                        <a:t/>
                      </a:r>
                      <a:br>
                        <a:rPr lang="it-IT" sz="1500">
                          <a:effectLst/>
                        </a:rPr>
                      </a:br>
                      <a:r>
                        <a:rPr lang="it-IT" sz="1500">
                          <a:effectLst/>
                        </a:rPr>
                        <a:t>(ex-height)</a:t>
                      </a:r>
                    </a:p>
                  </a:txBody>
                  <a:tcPr marL="22727" marR="22727" marT="11364" marB="11364">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9F9F9"/>
                    </a:solidFill>
                  </a:tcPr>
                </a:tc>
                <a:tc>
                  <a:txBody>
                    <a:bodyPr/>
                    <a:lstStyle/>
                    <a:p>
                      <a:pPr fontAlgn="t"/>
                      <a:r>
                        <a:rPr lang="it-IT" sz="1500">
                          <a:effectLst/>
                        </a:rPr>
                        <a:t>di fatto inesistente il suo utilizzo. 1ex equivale all’altezza del carattere x minuscolo del font scelto.</a:t>
                      </a:r>
                    </a:p>
                  </a:txBody>
                  <a:tcPr marL="22727" marR="22727" marT="11364" marB="11364">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9F9F9"/>
                    </a:solidFill>
                  </a:tcPr>
                </a:tc>
              </a:tr>
              <a:tr h="363636">
                <a:tc>
                  <a:txBody>
                    <a:bodyPr/>
                    <a:lstStyle/>
                    <a:p>
                      <a:pPr fontAlgn="t"/>
                      <a:r>
                        <a:rPr lang="it-IT" sz="1500" b="1" dirty="0" err="1">
                          <a:effectLst/>
                        </a:rPr>
                        <a:t>px</a:t>
                      </a:r>
                      <a:r>
                        <a:rPr lang="it-IT" sz="1500" dirty="0">
                          <a:effectLst/>
                        </a:rPr>
                        <a:t/>
                      </a:r>
                      <a:br>
                        <a:rPr lang="it-IT" sz="1500" dirty="0">
                          <a:effectLst/>
                        </a:rPr>
                      </a:br>
                      <a:r>
                        <a:rPr lang="it-IT" sz="1500" dirty="0">
                          <a:effectLst/>
                        </a:rPr>
                        <a:t>(</a:t>
                      </a:r>
                      <a:r>
                        <a:rPr lang="it-IT" sz="1500" dirty="0" err="1">
                          <a:effectLst/>
                        </a:rPr>
                        <a:t>pixels</a:t>
                      </a:r>
                      <a:r>
                        <a:rPr lang="it-IT" sz="1500" dirty="0">
                          <a:effectLst/>
                        </a:rPr>
                        <a:t>)</a:t>
                      </a:r>
                    </a:p>
                  </a:txBody>
                  <a:tcPr marL="22727" marR="22727" marT="11364" marB="11364">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F4F4"/>
                    </a:solidFill>
                  </a:tcPr>
                </a:tc>
                <a:tc>
                  <a:txBody>
                    <a:bodyPr/>
                    <a:lstStyle/>
                    <a:p>
                      <a:pPr fontAlgn="t"/>
                      <a:r>
                        <a:rPr lang="it-IT" sz="1500" dirty="0">
                          <a:effectLst/>
                        </a:rPr>
                        <a:t>unità di misura ideale per gli schermi. È quella più usata e facile da comprendere.</a:t>
                      </a:r>
                    </a:p>
                  </a:txBody>
                  <a:tcPr marL="22727" marR="22727" marT="11364" marB="11364">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F4F4"/>
                    </a:solidFill>
                  </a:tcPr>
                </a:tc>
              </a:tr>
            </a:tbl>
          </a:graphicData>
        </a:graphic>
      </p:graphicFrame>
    </p:spTree>
    <p:extLst>
      <p:ext uri="{BB962C8B-B14F-4D97-AF65-F5344CB8AC3E}">
        <p14:creationId xmlns:p14="http://schemas.microsoft.com/office/powerpoint/2010/main" val="24447288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err="1" smtClean="0"/>
              <a:t>Height</a:t>
            </a:r>
            <a:r>
              <a:rPr lang="it-IT" dirty="0" smtClean="0"/>
              <a:t> e </a:t>
            </a:r>
            <a:r>
              <a:rPr lang="it-IT" dirty="0" err="1" smtClean="0"/>
              <a:t>overflow</a:t>
            </a:r>
            <a:endParaRPr lang="it-IT" dirty="0"/>
          </a:p>
        </p:txBody>
      </p:sp>
      <p:sp>
        <p:nvSpPr>
          <p:cNvPr id="2" name="Rettangolo 1"/>
          <p:cNvSpPr/>
          <p:nvPr/>
        </p:nvSpPr>
        <p:spPr>
          <a:xfrm>
            <a:off x="6126480" y="2181662"/>
            <a:ext cx="5130800" cy="2308324"/>
          </a:xfrm>
          <a:prstGeom prst="rect">
            <a:avLst/>
          </a:prstGeom>
        </p:spPr>
        <p:txBody>
          <a:bodyPr wrap="square">
            <a:spAutoFit/>
          </a:bodyPr>
          <a:lstStyle/>
          <a:p>
            <a:r>
              <a:rPr lang="it-IT" dirty="0">
                <a:solidFill>
                  <a:srgbClr val="333333"/>
                </a:solidFill>
                <a:latin typeface="Arial" charset="0"/>
              </a:rPr>
              <a:t>Un primo concetto fondamentale: in genere </a:t>
            </a:r>
            <a:r>
              <a:rPr lang="it-IT" b="1" dirty="0">
                <a:solidFill>
                  <a:srgbClr val="333333"/>
                </a:solidFill>
                <a:latin typeface="Arial" charset="0"/>
              </a:rPr>
              <a:t>l’altezza di un elemento è determinata dal suo contenuto</a:t>
            </a:r>
            <a:r>
              <a:rPr lang="it-IT" dirty="0">
                <a:solidFill>
                  <a:srgbClr val="333333"/>
                </a:solidFill>
                <a:latin typeface="Arial" charset="0"/>
              </a:rPr>
              <a:t>. Più testo inserisco in box più essi saranno estesi in senso verticale. Semplice. Le proprietà che analizzeremo servono, in pratica, a fornire un meccanismo in grado di controllare o superare in qualche modo questo comportamento standard.</a:t>
            </a:r>
            <a:endParaRPr lang="it-IT" dirty="0"/>
          </a:p>
        </p:txBody>
      </p:sp>
      <p:pic>
        <p:nvPicPr>
          <p:cNvPr id="5" name="Immagine 4"/>
          <p:cNvPicPr>
            <a:picLocks noChangeAspect="1"/>
          </p:cNvPicPr>
          <p:nvPr/>
        </p:nvPicPr>
        <p:blipFill>
          <a:blip r:embed="rId2"/>
          <a:stretch>
            <a:fillRect/>
          </a:stretch>
        </p:blipFill>
        <p:spPr>
          <a:xfrm>
            <a:off x="1097280" y="2455291"/>
            <a:ext cx="4195481" cy="1761066"/>
          </a:xfrm>
          <a:prstGeom prst="rect">
            <a:avLst/>
          </a:prstGeom>
        </p:spPr>
      </p:pic>
    </p:spTree>
    <p:extLst>
      <p:ext uri="{BB962C8B-B14F-4D97-AF65-F5344CB8AC3E}">
        <p14:creationId xmlns:p14="http://schemas.microsoft.com/office/powerpoint/2010/main" val="19212377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err="1" smtClean="0"/>
              <a:t>max-height</a:t>
            </a:r>
            <a:r>
              <a:rPr lang="it-IT" dirty="0" smtClean="0"/>
              <a:t> e </a:t>
            </a:r>
            <a:r>
              <a:rPr lang="it-IT" dirty="0" err="1" smtClean="0"/>
              <a:t>min-height</a:t>
            </a:r>
            <a:endParaRPr lang="it-IT" dirty="0"/>
          </a:p>
        </p:txBody>
      </p:sp>
      <p:sp>
        <p:nvSpPr>
          <p:cNvPr id="4" name="Rettangolo 3"/>
          <p:cNvSpPr/>
          <p:nvPr/>
        </p:nvSpPr>
        <p:spPr>
          <a:xfrm>
            <a:off x="4405629" y="1726738"/>
            <a:ext cx="6549813" cy="923330"/>
          </a:xfrm>
          <a:prstGeom prst="rect">
            <a:avLst/>
          </a:prstGeom>
        </p:spPr>
        <p:txBody>
          <a:bodyPr wrap="square">
            <a:spAutoFit/>
          </a:bodyPr>
          <a:lstStyle/>
          <a:p>
            <a:r>
              <a:rPr lang="it-IT" dirty="0" smtClean="0">
                <a:solidFill>
                  <a:srgbClr val="333333"/>
                </a:solidFill>
                <a:latin typeface="Arial" charset="0"/>
              </a:rPr>
              <a:t>Imposta un’altezza minima per un elemento. Valgono per questa proprietà le stesse osservazioni fatte per </a:t>
            </a:r>
            <a:r>
              <a:rPr lang="it-IT" dirty="0" err="1" smtClean="0"/>
              <a:t>height</a:t>
            </a:r>
            <a:r>
              <a:rPr lang="it-IT" dirty="0" smtClean="0">
                <a:solidFill>
                  <a:srgbClr val="333333"/>
                </a:solidFill>
                <a:latin typeface="Arial" charset="0"/>
              </a:rPr>
              <a:t> relativamente al contenuto. Non è ereditata.</a:t>
            </a:r>
            <a:endParaRPr lang="it-IT" dirty="0"/>
          </a:p>
        </p:txBody>
      </p:sp>
      <p:sp>
        <p:nvSpPr>
          <p:cNvPr id="5" name="Rettangolo 4"/>
          <p:cNvSpPr/>
          <p:nvPr/>
        </p:nvSpPr>
        <p:spPr>
          <a:xfrm>
            <a:off x="4405629" y="3861840"/>
            <a:ext cx="6549813" cy="1477328"/>
          </a:xfrm>
          <a:prstGeom prst="rect">
            <a:avLst/>
          </a:prstGeom>
        </p:spPr>
        <p:txBody>
          <a:bodyPr wrap="square">
            <a:spAutoFit/>
          </a:bodyPr>
          <a:lstStyle/>
          <a:p>
            <a:r>
              <a:rPr lang="it-IT" dirty="0">
                <a:solidFill>
                  <a:srgbClr val="333333"/>
                </a:solidFill>
                <a:latin typeface="Arial" charset="0"/>
              </a:rPr>
              <a:t>La proprietà </a:t>
            </a:r>
            <a:r>
              <a:rPr lang="it-IT" dirty="0" err="1">
                <a:solidFill>
                  <a:srgbClr val="333333"/>
                </a:solidFill>
                <a:latin typeface="Arial" charset="0"/>
              </a:rPr>
              <a:t>max-height</a:t>
            </a:r>
            <a:r>
              <a:rPr lang="it-IT" dirty="0">
                <a:solidFill>
                  <a:srgbClr val="333333"/>
                </a:solidFill>
                <a:latin typeface="Arial" charset="0"/>
              </a:rPr>
              <a:t> serve a impostare l’altezza massima di un elemento. Anche per essa valgono le osservazioni già fatte per il contenuto eccedente. Non è ereditata.</a:t>
            </a:r>
          </a:p>
          <a:p>
            <a:r>
              <a:rPr lang="it-IT" dirty="0"/>
              <a:t/>
            </a:r>
            <a:br>
              <a:rPr lang="it-IT" dirty="0"/>
            </a:br>
            <a:endParaRPr lang="it-IT" dirty="0"/>
          </a:p>
        </p:txBody>
      </p:sp>
      <p:pic>
        <p:nvPicPr>
          <p:cNvPr id="6" name="Immagine 5"/>
          <p:cNvPicPr>
            <a:picLocks noChangeAspect="1"/>
          </p:cNvPicPr>
          <p:nvPr/>
        </p:nvPicPr>
        <p:blipFill>
          <a:blip r:embed="rId2"/>
          <a:stretch>
            <a:fillRect/>
          </a:stretch>
        </p:blipFill>
        <p:spPr>
          <a:xfrm>
            <a:off x="1097280" y="1726738"/>
            <a:ext cx="3037416" cy="770688"/>
          </a:xfrm>
          <a:prstGeom prst="rect">
            <a:avLst/>
          </a:prstGeom>
        </p:spPr>
      </p:pic>
      <p:pic>
        <p:nvPicPr>
          <p:cNvPr id="7" name="Immagine 6"/>
          <p:cNvPicPr>
            <a:picLocks noChangeAspect="1"/>
          </p:cNvPicPr>
          <p:nvPr/>
        </p:nvPicPr>
        <p:blipFill>
          <a:blip r:embed="rId3"/>
          <a:stretch>
            <a:fillRect/>
          </a:stretch>
        </p:blipFill>
        <p:spPr>
          <a:xfrm>
            <a:off x="1097280" y="3775004"/>
            <a:ext cx="2974800" cy="934116"/>
          </a:xfrm>
          <a:prstGeom prst="rect">
            <a:avLst/>
          </a:prstGeom>
        </p:spPr>
      </p:pic>
    </p:spTree>
    <p:extLst>
      <p:ext uri="{BB962C8B-B14F-4D97-AF65-F5344CB8AC3E}">
        <p14:creationId xmlns:p14="http://schemas.microsoft.com/office/powerpoint/2010/main" val="6380563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egnaposto contenuto 2"/>
          <p:cNvSpPr txBox="1">
            <a:spLocks/>
          </p:cNvSpPr>
          <p:nvPr/>
        </p:nvSpPr>
        <p:spPr>
          <a:xfrm>
            <a:off x="467544" y="1268760"/>
            <a:ext cx="8229600" cy="20882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dirty="0" smtClean="0"/>
              <a:t>I file </a:t>
            </a:r>
            <a:r>
              <a:rPr lang="it-IT" b="1" dirty="0" smtClean="0"/>
              <a:t>CSS</a:t>
            </a:r>
            <a:r>
              <a:rPr lang="it-IT" dirty="0" smtClean="0"/>
              <a:t> vengono serviti all’interno di un file dotato </a:t>
            </a:r>
            <a:r>
              <a:rPr lang="it-IT" b="1" dirty="0" smtClean="0"/>
              <a:t>di estensione (.</a:t>
            </a:r>
            <a:r>
              <a:rPr lang="it-IT" b="1" dirty="0" err="1" smtClean="0"/>
              <a:t>css</a:t>
            </a:r>
            <a:r>
              <a:rPr lang="it-IT" b="1" dirty="0" smtClean="0"/>
              <a:t>) </a:t>
            </a:r>
            <a:r>
              <a:rPr lang="it-IT" dirty="0" smtClean="0"/>
              <a:t>e </a:t>
            </a:r>
            <a:r>
              <a:rPr lang="it-IT" b="1" dirty="0" err="1" smtClean="0"/>
              <a:t>type</a:t>
            </a:r>
            <a:r>
              <a:rPr lang="it-IT" dirty="0" smtClean="0"/>
              <a:t> «</a:t>
            </a:r>
            <a:r>
              <a:rPr lang="it-IT" b="1" dirty="0" smtClean="0"/>
              <a:t>text/</a:t>
            </a:r>
            <a:r>
              <a:rPr lang="it-IT" b="1" dirty="0" err="1" smtClean="0"/>
              <a:t>css</a:t>
            </a:r>
            <a:r>
              <a:rPr lang="it-IT" dirty="0" smtClean="0"/>
              <a:t>», referenziando il percorso all’interno del documento:</a:t>
            </a:r>
          </a:p>
          <a:p>
            <a:endParaRPr lang="it-IT" dirty="0" smtClean="0"/>
          </a:p>
          <a:p>
            <a:endParaRPr lang="it-IT" dirty="0"/>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916" y="3097591"/>
            <a:ext cx="9479866" cy="29236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6" name="Rettangolo 15"/>
          <p:cNvSpPr/>
          <p:nvPr/>
        </p:nvSpPr>
        <p:spPr>
          <a:xfrm>
            <a:off x="1100053" y="4104018"/>
            <a:ext cx="9302672" cy="338904"/>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17" name="Titolo 5"/>
          <p:cNvSpPr txBox="1">
            <a:spLocks/>
          </p:cNvSpPr>
          <p:nvPr/>
        </p:nvSpPr>
        <p:spPr bwMode="auto">
          <a:xfrm>
            <a:off x="388938" y="102408"/>
            <a:ext cx="8943598"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lvl="0" defTabSz="914400" eaLnBrk="1" hangingPunct="1">
              <a:defRPr/>
            </a:pPr>
            <a:r>
              <a:rPr lang="it-IT" altLang="it-IT">
                <a:ln>
                  <a:noFill/>
                </a:ln>
              </a:rPr>
              <a:t>Collegare una pagina a un foglio di stile</a:t>
            </a:r>
            <a:endParaRPr lang="it-IT" altLang="it-IT" dirty="0">
              <a:ln>
                <a:noFill/>
              </a:ln>
            </a:endParaRPr>
          </a:p>
        </p:txBody>
      </p:sp>
    </p:spTree>
    <p:extLst>
      <p:ext uri="{BB962C8B-B14F-4D97-AF65-F5344CB8AC3E}">
        <p14:creationId xmlns:p14="http://schemas.microsoft.com/office/powerpoint/2010/main" val="3294039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err="1" smtClean="0"/>
              <a:t>Overflow</a:t>
            </a:r>
            <a:endParaRPr lang="it-IT" dirty="0"/>
          </a:p>
        </p:txBody>
      </p:sp>
      <p:sp>
        <p:nvSpPr>
          <p:cNvPr id="4" name="Rettangolo 3"/>
          <p:cNvSpPr/>
          <p:nvPr/>
        </p:nvSpPr>
        <p:spPr>
          <a:xfrm>
            <a:off x="1097280" y="1757740"/>
            <a:ext cx="5523653" cy="3693319"/>
          </a:xfrm>
          <a:prstGeom prst="rect">
            <a:avLst/>
          </a:prstGeom>
        </p:spPr>
        <p:txBody>
          <a:bodyPr wrap="square">
            <a:spAutoFit/>
          </a:bodyPr>
          <a:lstStyle/>
          <a:p>
            <a:r>
              <a:rPr lang="it-IT" dirty="0">
                <a:solidFill>
                  <a:srgbClr val="333333"/>
                </a:solidFill>
                <a:latin typeface="Arial" charset="0"/>
              </a:rPr>
              <a:t>Strettamente collegata alla proprietà </a:t>
            </a:r>
            <a:r>
              <a:rPr lang="it-IT" dirty="0" err="1">
                <a:solidFill>
                  <a:srgbClr val="333333"/>
                </a:solidFill>
                <a:latin typeface="Arial" charset="0"/>
              </a:rPr>
              <a:t>height</a:t>
            </a:r>
            <a:r>
              <a:rPr lang="it-IT" dirty="0">
                <a:solidFill>
                  <a:srgbClr val="333333"/>
                </a:solidFill>
                <a:latin typeface="Arial" charset="0"/>
              </a:rPr>
              <a:t> è la proprietà </a:t>
            </a:r>
            <a:r>
              <a:rPr lang="it-IT" dirty="0" err="1">
                <a:solidFill>
                  <a:srgbClr val="333333"/>
                </a:solidFill>
                <a:latin typeface="Arial" charset="0"/>
              </a:rPr>
              <a:t>overflow</a:t>
            </a:r>
            <a:r>
              <a:rPr lang="it-IT" dirty="0">
                <a:solidFill>
                  <a:srgbClr val="333333"/>
                </a:solidFill>
                <a:latin typeface="Arial" charset="0"/>
              </a:rPr>
              <a:t>. Essa fornisce un modo per gestire il contenuto che superi i limiti imposti con </a:t>
            </a:r>
            <a:r>
              <a:rPr lang="it-IT" dirty="0" err="1">
                <a:solidFill>
                  <a:srgbClr val="333333"/>
                </a:solidFill>
                <a:latin typeface="Arial" charset="0"/>
              </a:rPr>
              <a:t>height</a:t>
            </a:r>
            <a:r>
              <a:rPr lang="it-IT" dirty="0">
                <a:solidFill>
                  <a:srgbClr val="333333"/>
                </a:solidFill>
                <a:latin typeface="Arial" charset="0"/>
              </a:rPr>
              <a:t>. Serve infatti per definire il comportamento di un elemento blocco nel caso il suo contenuto ecceda dalle sue dimensioni esplicite, ossia nel caso in cui l’area utile del box non sia sufficiente per i contenuti. È da usare quando si vogliano creare box ad altezza fissa ma con molti contenuti. Si applica a tutti gli elementi blocco e non è ereditata.</a:t>
            </a:r>
          </a:p>
          <a:p>
            <a:r>
              <a:rPr lang="it-IT" dirty="0"/>
              <a:t/>
            </a:r>
            <a:br>
              <a:rPr lang="it-IT" dirty="0"/>
            </a:br>
            <a:endParaRPr lang="it-IT" dirty="0"/>
          </a:p>
        </p:txBody>
      </p:sp>
      <p:pic>
        <p:nvPicPr>
          <p:cNvPr id="5" name="Immagine 4"/>
          <p:cNvPicPr>
            <a:picLocks noChangeAspect="1"/>
          </p:cNvPicPr>
          <p:nvPr/>
        </p:nvPicPr>
        <p:blipFill>
          <a:blip r:embed="rId2"/>
          <a:stretch>
            <a:fillRect/>
          </a:stretch>
        </p:blipFill>
        <p:spPr>
          <a:xfrm>
            <a:off x="6972299" y="1757740"/>
            <a:ext cx="4593168" cy="2030664"/>
          </a:xfrm>
          <a:prstGeom prst="rect">
            <a:avLst/>
          </a:prstGeom>
        </p:spPr>
      </p:pic>
    </p:spTree>
    <p:extLst>
      <p:ext uri="{BB962C8B-B14F-4D97-AF65-F5344CB8AC3E}">
        <p14:creationId xmlns:p14="http://schemas.microsoft.com/office/powerpoint/2010/main" val="87806680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err="1" smtClean="0"/>
              <a:t>Width</a:t>
            </a:r>
            <a:endParaRPr lang="it-IT" dirty="0"/>
          </a:p>
        </p:txBody>
      </p:sp>
      <p:sp>
        <p:nvSpPr>
          <p:cNvPr id="2" name="Rettangolo 1"/>
          <p:cNvSpPr/>
          <p:nvPr/>
        </p:nvSpPr>
        <p:spPr>
          <a:xfrm>
            <a:off x="5042747" y="1647203"/>
            <a:ext cx="6624320" cy="1200329"/>
          </a:xfrm>
          <a:prstGeom prst="rect">
            <a:avLst/>
          </a:prstGeom>
        </p:spPr>
        <p:txBody>
          <a:bodyPr wrap="square">
            <a:spAutoFit/>
          </a:bodyPr>
          <a:lstStyle/>
          <a:p>
            <a:r>
              <a:rPr lang="it-IT" dirty="0">
                <a:solidFill>
                  <a:srgbClr val="333333"/>
                </a:solidFill>
                <a:latin typeface="Arial" charset="0"/>
              </a:rPr>
              <a:t>La definizione della larghezza, e più in generale la formattazione orizzontale degli elementi, è più problematica rispetto all’altezza e alla formattazione verticale. </a:t>
            </a:r>
            <a:endParaRPr lang="it-IT" dirty="0" smtClean="0">
              <a:solidFill>
                <a:srgbClr val="333333"/>
              </a:solidFill>
              <a:latin typeface="Arial" charset="0"/>
            </a:endParaRPr>
          </a:p>
          <a:p>
            <a:r>
              <a:rPr lang="it-IT" dirty="0" smtClean="0">
                <a:solidFill>
                  <a:srgbClr val="333333"/>
                </a:solidFill>
                <a:latin typeface="Arial" charset="0"/>
              </a:rPr>
              <a:t>E </a:t>
            </a:r>
            <a:r>
              <a:rPr lang="it-IT" dirty="0">
                <a:solidFill>
                  <a:srgbClr val="333333"/>
                </a:solidFill>
                <a:latin typeface="Arial" charset="0"/>
              </a:rPr>
              <a:t>prima di iniziare è </a:t>
            </a:r>
            <a:r>
              <a:rPr lang="it-IT" dirty="0" smtClean="0">
                <a:solidFill>
                  <a:srgbClr val="333333"/>
                </a:solidFill>
                <a:latin typeface="Arial" charset="0"/>
              </a:rPr>
              <a:t>utile parlare prima del box model.</a:t>
            </a:r>
            <a:endParaRPr lang="it-IT" dirty="0"/>
          </a:p>
        </p:txBody>
      </p:sp>
      <p:pic>
        <p:nvPicPr>
          <p:cNvPr id="8" name="Immagine 7"/>
          <p:cNvPicPr>
            <a:picLocks noChangeAspect="1"/>
          </p:cNvPicPr>
          <p:nvPr/>
        </p:nvPicPr>
        <p:blipFill>
          <a:blip r:embed="rId2"/>
          <a:stretch>
            <a:fillRect/>
          </a:stretch>
        </p:blipFill>
        <p:spPr>
          <a:xfrm>
            <a:off x="1300480" y="1664316"/>
            <a:ext cx="3276598" cy="1183216"/>
          </a:xfrm>
          <a:prstGeom prst="rect">
            <a:avLst/>
          </a:prstGeom>
        </p:spPr>
      </p:pic>
      <p:pic>
        <p:nvPicPr>
          <p:cNvPr id="9" name="Immagine 8"/>
          <p:cNvPicPr>
            <a:picLocks noChangeAspect="1"/>
          </p:cNvPicPr>
          <p:nvPr/>
        </p:nvPicPr>
        <p:blipFill>
          <a:blip r:embed="rId3"/>
          <a:stretch>
            <a:fillRect/>
          </a:stretch>
        </p:blipFill>
        <p:spPr>
          <a:xfrm>
            <a:off x="1064205" y="3173499"/>
            <a:ext cx="3749147" cy="922867"/>
          </a:xfrm>
          <a:prstGeom prst="rect">
            <a:avLst/>
          </a:prstGeom>
        </p:spPr>
      </p:pic>
      <p:sp>
        <p:nvSpPr>
          <p:cNvPr id="10" name="Rettangolo 9"/>
          <p:cNvSpPr/>
          <p:nvPr/>
        </p:nvSpPr>
        <p:spPr>
          <a:xfrm>
            <a:off x="5042747" y="3173499"/>
            <a:ext cx="6624320" cy="923330"/>
          </a:xfrm>
          <a:prstGeom prst="rect">
            <a:avLst/>
          </a:prstGeom>
        </p:spPr>
        <p:txBody>
          <a:bodyPr wrap="square">
            <a:spAutoFit/>
          </a:bodyPr>
          <a:lstStyle/>
          <a:p>
            <a:r>
              <a:rPr lang="it-IT" dirty="0"/>
              <a:t>Imposta la larghezza minima di un elemento. Si applica a tutti gli elementi, tranne a quelli in linea non rimpiazzati e agli elementi di tabelle. Proprietà non </a:t>
            </a:r>
            <a:r>
              <a:rPr lang="it-IT" dirty="0" smtClean="0"/>
              <a:t>ereditata, può essere usata insieme a </a:t>
            </a:r>
            <a:r>
              <a:rPr lang="it-IT" dirty="0" err="1" smtClean="0"/>
              <a:t>width</a:t>
            </a:r>
            <a:endParaRPr lang="it-IT" dirty="0"/>
          </a:p>
        </p:txBody>
      </p:sp>
      <p:pic>
        <p:nvPicPr>
          <p:cNvPr id="11" name="Immagine 10"/>
          <p:cNvPicPr>
            <a:picLocks noChangeAspect="1"/>
          </p:cNvPicPr>
          <p:nvPr/>
        </p:nvPicPr>
        <p:blipFill>
          <a:blip r:embed="rId4"/>
          <a:stretch>
            <a:fillRect/>
          </a:stretch>
        </p:blipFill>
        <p:spPr>
          <a:xfrm>
            <a:off x="1266051" y="4422332"/>
            <a:ext cx="3311027" cy="860867"/>
          </a:xfrm>
          <a:prstGeom prst="rect">
            <a:avLst/>
          </a:prstGeom>
        </p:spPr>
      </p:pic>
      <p:sp>
        <p:nvSpPr>
          <p:cNvPr id="12" name="Rettangolo 11"/>
          <p:cNvSpPr/>
          <p:nvPr/>
        </p:nvSpPr>
        <p:spPr>
          <a:xfrm>
            <a:off x="5042747" y="4473131"/>
            <a:ext cx="6624320" cy="646331"/>
          </a:xfrm>
          <a:prstGeom prst="rect">
            <a:avLst/>
          </a:prstGeom>
        </p:spPr>
        <p:txBody>
          <a:bodyPr wrap="square">
            <a:spAutoFit/>
          </a:bodyPr>
          <a:lstStyle/>
          <a:p>
            <a:r>
              <a:rPr lang="it-IT" dirty="0"/>
              <a:t>Imposta la larghezza massima di un elemento. Non è ereditata.</a:t>
            </a:r>
          </a:p>
          <a:p>
            <a:r>
              <a:rPr lang="it-IT" smtClean="0"/>
              <a:t>Proprietà </a:t>
            </a:r>
            <a:r>
              <a:rPr lang="it-IT" dirty="0"/>
              <a:t>non </a:t>
            </a:r>
            <a:r>
              <a:rPr lang="it-IT" dirty="0" smtClean="0"/>
              <a:t>ereditata, può essere usata insieme a </a:t>
            </a:r>
            <a:r>
              <a:rPr lang="it-IT" dirty="0" err="1" smtClean="0"/>
              <a:t>width</a:t>
            </a:r>
            <a:endParaRPr lang="it-IT" dirty="0"/>
          </a:p>
        </p:txBody>
      </p:sp>
    </p:spTree>
    <p:extLst>
      <p:ext uri="{BB962C8B-B14F-4D97-AF65-F5344CB8AC3E}">
        <p14:creationId xmlns:p14="http://schemas.microsoft.com/office/powerpoint/2010/main" val="71984521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19536" y="216024"/>
            <a:ext cx="8229600" cy="980728"/>
          </a:xfrm>
        </p:spPr>
        <p:txBody>
          <a:bodyPr>
            <a:normAutofit/>
          </a:bodyPr>
          <a:lstStyle/>
          <a:p>
            <a:pPr algn="ctr"/>
            <a:r>
              <a:rPr lang="it-IT" sz="4500" b="1" dirty="0"/>
              <a:t>Box Model </a:t>
            </a:r>
          </a:p>
        </p:txBody>
      </p:sp>
      <p:sp>
        <p:nvSpPr>
          <p:cNvPr id="3" name="Segnaposto contenuto 2"/>
          <p:cNvSpPr>
            <a:spLocks noGrp="1"/>
          </p:cNvSpPr>
          <p:nvPr>
            <p:ph idx="1"/>
          </p:nvPr>
        </p:nvSpPr>
        <p:spPr>
          <a:xfrm>
            <a:off x="999067" y="1676400"/>
            <a:ext cx="10261600" cy="4648200"/>
          </a:xfrm>
        </p:spPr>
        <p:txBody>
          <a:bodyPr>
            <a:normAutofit/>
          </a:bodyPr>
          <a:lstStyle/>
          <a:p>
            <a:pPr marL="0" indent="0">
              <a:buNone/>
            </a:pPr>
            <a:r>
              <a:rPr lang="it-IT" sz="3000" i="1" dirty="0"/>
              <a:t>Ogni elemento html che creiamo nelle nostre pagine ha una dimensione, calcolata, sommando tra loro, i diversi parametri che influenzano il dimensionamento dell’elemento stesso:</a:t>
            </a:r>
          </a:p>
          <a:p>
            <a:r>
              <a:rPr lang="it-IT" b="1" dirty="0" smtClean="0"/>
              <a:t>border</a:t>
            </a:r>
            <a:r>
              <a:rPr lang="it-IT" dirty="0" smtClean="0"/>
              <a:t> : specifica il bordo di un elemento;</a:t>
            </a:r>
            <a:endParaRPr lang="it-IT" b="1" dirty="0" smtClean="0"/>
          </a:p>
          <a:p>
            <a:r>
              <a:rPr lang="it-IT" b="1" dirty="0" err="1" smtClean="0"/>
              <a:t>padding</a:t>
            </a:r>
            <a:r>
              <a:rPr lang="it-IT" dirty="0" smtClean="0"/>
              <a:t>: specifica lo spazio tra il contenuto di un elemento e il bordo dello stesso;</a:t>
            </a:r>
            <a:endParaRPr lang="it-IT" b="1" dirty="0" smtClean="0"/>
          </a:p>
          <a:p>
            <a:r>
              <a:rPr lang="it-IT" b="1" dirty="0" err="1" smtClean="0"/>
              <a:t>margin</a:t>
            </a:r>
            <a:r>
              <a:rPr lang="it-IT" dirty="0" smtClean="0"/>
              <a:t>: specifica lo spazio tra il bordo di un elemento e gli elementi circostanti.</a:t>
            </a:r>
            <a:endParaRPr lang="it-IT" dirty="0"/>
          </a:p>
        </p:txBody>
      </p:sp>
    </p:spTree>
    <p:extLst>
      <p:ext uri="{BB962C8B-B14F-4D97-AF65-F5344CB8AC3E}">
        <p14:creationId xmlns:p14="http://schemas.microsoft.com/office/powerpoint/2010/main" val="151682775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91544" y="341784"/>
            <a:ext cx="8229600" cy="926976"/>
          </a:xfrm>
        </p:spPr>
        <p:txBody>
          <a:bodyPr/>
          <a:lstStyle/>
          <a:p>
            <a:pPr algn="ctr"/>
            <a:r>
              <a:rPr lang="it-IT" b="1" dirty="0" err="1" smtClean="0"/>
              <a:t>Border</a:t>
            </a:r>
            <a:r>
              <a:rPr lang="it-IT" b="1" dirty="0" smtClean="0"/>
              <a:t> 1/4</a:t>
            </a:r>
            <a:endParaRPr lang="it-IT" b="1" dirty="0"/>
          </a:p>
        </p:txBody>
      </p:sp>
      <p:sp>
        <p:nvSpPr>
          <p:cNvPr id="3" name="Segnaposto contenuto 2"/>
          <p:cNvSpPr>
            <a:spLocks noGrp="1"/>
          </p:cNvSpPr>
          <p:nvPr>
            <p:ph idx="1"/>
          </p:nvPr>
        </p:nvSpPr>
        <p:spPr>
          <a:xfrm>
            <a:off x="1144878" y="1817440"/>
            <a:ext cx="4824536" cy="3939893"/>
          </a:xfrm>
        </p:spPr>
        <p:txBody>
          <a:bodyPr>
            <a:normAutofit/>
          </a:bodyPr>
          <a:lstStyle/>
          <a:p>
            <a:pPr marL="0" indent="0">
              <a:buNone/>
            </a:pPr>
            <a:endParaRPr lang="it-IT" dirty="0"/>
          </a:p>
          <a:p>
            <a:pPr marL="0" indent="0">
              <a:buNone/>
            </a:pPr>
            <a:r>
              <a:rPr lang="it-IT" b="1" dirty="0" smtClean="0"/>
              <a:t>Fino a CSS 2.1 si poteva impostare solo la dimensione, lo stile ed il colore del bordo.</a:t>
            </a:r>
          </a:p>
          <a:p>
            <a:pPr marL="0" indent="0">
              <a:buNone/>
            </a:pPr>
            <a:endParaRPr lang="it-IT" dirty="0"/>
          </a:p>
          <a:p>
            <a:pPr marL="0" indent="0">
              <a:buNone/>
            </a:pPr>
            <a:r>
              <a:rPr lang="it-IT" b="1" dirty="0" smtClean="0"/>
              <a:t>Con CSS3 possiamo anche creare bordi che hanno gli angoli arrotondati e non solo ad angolo retto.</a:t>
            </a:r>
          </a:p>
          <a:p>
            <a:endParaRPr lang="it-IT" dirty="0"/>
          </a:p>
        </p:txBody>
      </p:sp>
      <p:pic>
        <p:nvPicPr>
          <p:cNvPr id="5" name="Immagine 4"/>
          <p:cNvPicPr>
            <a:picLocks noChangeAspect="1"/>
          </p:cNvPicPr>
          <p:nvPr/>
        </p:nvPicPr>
        <p:blipFill>
          <a:blip r:embed="rId3"/>
          <a:stretch>
            <a:fillRect/>
          </a:stretch>
        </p:blipFill>
        <p:spPr>
          <a:xfrm>
            <a:off x="7824193" y="1628800"/>
            <a:ext cx="1809031" cy="1850380"/>
          </a:xfrm>
          <a:prstGeom prst="rect">
            <a:avLst/>
          </a:prstGeom>
        </p:spPr>
      </p:pic>
      <p:pic>
        <p:nvPicPr>
          <p:cNvPr id="6" name="Immagine 5"/>
          <p:cNvPicPr>
            <a:picLocks noChangeAspect="1"/>
          </p:cNvPicPr>
          <p:nvPr/>
        </p:nvPicPr>
        <p:blipFill>
          <a:blip r:embed="rId4"/>
          <a:stretch>
            <a:fillRect/>
          </a:stretch>
        </p:blipFill>
        <p:spPr>
          <a:xfrm>
            <a:off x="7752184" y="3933056"/>
            <a:ext cx="2057152" cy="2057152"/>
          </a:xfrm>
          <a:prstGeom prst="rect">
            <a:avLst/>
          </a:prstGeom>
        </p:spPr>
      </p:pic>
    </p:spTree>
    <p:extLst>
      <p:ext uri="{BB962C8B-B14F-4D97-AF65-F5344CB8AC3E}">
        <p14:creationId xmlns:p14="http://schemas.microsoft.com/office/powerpoint/2010/main" val="132320282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19536" y="260648"/>
            <a:ext cx="8229600" cy="926976"/>
          </a:xfrm>
        </p:spPr>
        <p:txBody>
          <a:bodyPr>
            <a:normAutofit/>
          </a:bodyPr>
          <a:lstStyle/>
          <a:p>
            <a:pPr algn="ctr"/>
            <a:r>
              <a:rPr lang="it-IT" sz="4500" b="1" dirty="0" err="1"/>
              <a:t>Border</a:t>
            </a:r>
            <a:r>
              <a:rPr lang="it-IT" sz="4500" b="1" dirty="0"/>
              <a:t> 2/4</a:t>
            </a:r>
          </a:p>
        </p:txBody>
      </p:sp>
      <p:sp>
        <p:nvSpPr>
          <p:cNvPr id="3" name="Segnaposto contenuto 2"/>
          <p:cNvSpPr>
            <a:spLocks noGrp="1"/>
          </p:cNvSpPr>
          <p:nvPr>
            <p:ph idx="1"/>
          </p:nvPr>
        </p:nvSpPr>
        <p:spPr>
          <a:xfrm>
            <a:off x="1032933" y="1412776"/>
            <a:ext cx="9116203" cy="4896544"/>
          </a:xfrm>
        </p:spPr>
        <p:txBody>
          <a:bodyPr>
            <a:normAutofit/>
          </a:bodyPr>
          <a:lstStyle/>
          <a:p>
            <a:pPr marL="0" indent="0">
              <a:buNone/>
            </a:pPr>
            <a:r>
              <a:rPr lang="it-IT" dirty="0" smtClean="0"/>
              <a:t>Vediamo in dettaglio:</a:t>
            </a:r>
          </a:p>
          <a:p>
            <a:endParaRPr lang="it-IT" b="1" dirty="0" smtClean="0"/>
          </a:p>
          <a:p>
            <a:r>
              <a:rPr lang="it-IT" b="1" dirty="0" err="1" smtClean="0"/>
              <a:t>border-width</a:t>
            </a:r>
            <a:r>
              <a:rPr lang="it-IT" dirty="0" smtClean="0"/>
              <a:t>: imposta la dimensione del bordo su tutti e 4 i lati.</a:t>
            </a:r>
          </a:p>
          <a:p>
            <a:r>
              <a:rPr lang="it-IT" b="1" dirty="0" smtClean="0"/>
              <a:t> </a:t>
            </a:r>
            <a:r>
              <a:rPr lang="it-IT" b="1" dirty="0"/>
              <a:t>b</a:t>
            </a:r>
            <a:r>
              <a:rPr lang="it-IT" b="1" dirty="0" smtClean="0"/>
              <a:t>order-style</a:t>
            </a:r>
            <a:r>
              <a:rPr lang="it-IT" dirty="0" smtClean="0"/>
              <a:t>: imposta lo stile del bordo; </a:t>
            </a:r>
            <a:r>
              <a:rPr lang="it-IT" i="1" dirty="0" smtClean="0"/>
              <a:t>none</a:t>
            </a:r>
            <a:r>
              <a:rPr lang="it-IT" dirty="0" smtClean="0"/>
              <a:t>(nessun bordo), </a:t>
            </a:r>
            <a:r>
              <a:rPr lang="it-IT" i="1" dirty="0" err="1" smtClean="0"/>
              <a:t>solid</a:t>
            </a:r>
            <a:r>
              <a:rPr lang="it-IT" i="1" dirty="0" smtClean="0"/>
              <a:t> </a:t>
            </a:r>
            <a:r>
              <a:rPr lang="it-IT" dirty="0" smtClean="0"/>
              <a:t>(linea continua), </a:t>
            </a:r>
            <a:r>
              <a:rPr lang="it-IT" i="1" dirty="0" smtClean="0"/>
              <a:t>dotted</a:t>
            </a:r>
            <a:r>
              <a:rPr lang="it-IT" dirty="0" smtClean="0"/>
              <a:t> (linea punteggiata), </a:t>
            </a:r>
            <a:r>
              <a:rPr lang="it-IT" i="1" dirty="0" smtClean="0"/>
              <a:t>dashed</a:t>
            </a:r>
            <a:r>
              <a:rPr lang="it-IT" dirty="0" smtClean="0"/>
              <a:t> (linea tratteggiata)</a:t>
            </a:r>
          </a:p>
          <a:p>
            <a:endParaRPr lang="it-IT" b="1" dirty="0" smtClean="0"/>
          </a:p>
          <a:p>
            <a:r>
              <a:rPr lang="it-IT" b="1" dirty="0" err="1" smtClean="0"/>
              <a:t>border</a:t>
            </a:r>
            <a:r>
              <a:rPr lang="it-IT" b="1" dirty="0" smtClean="0"/>
              <a:t>-color</a:t>
            </a:r>
            <a:r>
              <a:rPr lang="it-IT" dirty="0" smtClean="0"/>
              <a:t> : imposta il colore del bordo</a:t>
            </a:r>
          </a:p>
          <a:p>
            <a:endParaRPr lang="it-IT" b="1" dirty="0" smtClean="0"/>
          </a:p>
          <a:p>
            <a:r>
              <a:rPr lang="it-IT" b="1" dirty="0" err="1" smtClean="0"/>
              <a:t>border-radius</a:t>
            </a:r>
            <a:r>
              <a:rPr lang="it-IT" dirty="0" smtClean="0"/>
              <a:t>: imposta la curvatura per creare gli angoli arrotondati</a:t>
            </a:r>
          </a:p>
          <a:p>
            <a:endParaRPr lang="it-IT" dirty="0"/>
          </a:p>
        </p:txBody>
      </p:sp>
    </p:spTree>
    <p:extLst>
      <p:ext uri="{BB962C8B-B14F-4D97-AF65-F5344CB8AC3E}">
        <p14:creationId xmlns:p14="http://schemas.microsoft.com/office/powerpoint/2010/main" val="27566099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19536" y="260649"/>
            <a:ext cx="8229600" cy="1033099"/>
          </a:xfrm>
        </p:spPr>
        <p:txBody>
          <a:bodyPr>
            <a:normAutofit/>
          </a:bodyPr>
          <a:lstStyle/>
          <a:p>
            <a:pPr algn="ctr"/>
            <a:r>
              <a:rPr lang="it-IT" sz="4500" b="1" dirty="0" err="1"/>
              <a:t>Border</a:t>
            </a:r>
            <a:r>
              <a:rPr lang="it-IT" sz="4500" b="1" dirty="0"/>
              <a:t> 3/4</a:t>
            </a:r>
          </a:p>
        </p:txBody>
      </p:sp>
      <p:sp>
        <p:nvSpPr>
          <p:cNvPr id="3" name="Segnaposto contenuto 2"/>
          <p:cNvSpPr>
            <a:spLocks noGrp="1"/>
          </p:cNvSpPr>
          <p:nvPr>
            <p:ph idx="1"/>
          </p:nvPr>
        </p:nvSpPr>
        <p:spPr>
          <a:xfrm>
            <a:off x="1991544" y="1693332"/>
            <a:ext cx="8229600" cy="3921997"/>
          </a:xfrm>
        </p:spPr>
        <p:txBody>
          <a:bodyPr/>
          <a:lstStyle/>
          <a:p>
            <a:pPr marL="0" indent="0">
              <a:buNone/>
            </a:pPr>
            <a:r>
              <a:rPr lang="it-IT" b="1" dirty="0" smtClean="0"/>
              <a:t>Esempio </a:t>
            </a:r>
            <a:r>
              <a:rPr lang="it-IT" b="1" dirty="0" err="1" smtClean="0"/>
              <a:t>Border</a:t>
            </a:r>
            <a:r>
              <a:rPr lang="it-IT" b="1" dirty="0" smtClean="0"/>
              <a:t>: </a:t>
            </a:r>
          </a:p>
          <a:p>
            <a:pPr marL="0" indent="0">
              <a:buNone/>
            </a:pPr>
            <a:endParaRPr lang="it-IT" dirty="0"/>
          </a:p>
          <a:p>
            <a:pPr marL="0" indent="0">
              <a:buNone/>
            </a:pPr>
            <a:endParaRPr lang="it-IT" dirty="0" smtClean="0"/>
          </a:p>
          <a:p>
            <a:pPr marL="0" indent="0">
              <a:buNone/>
            </a:pPr>
            <a:endParaRPr lang="it-IT" dirty="0"/>
          </a:p>
          <a:p>
            <a:pPr marL="0" indent="0">
              <a:buNone/>
            </a:pPr>
            <a:endParaRPr lang="it-IT" dirty="0" smtClean="0"/>
          </a:p>
          <a:p>
            <a:pPr marL="0" indent="0">
              <a:buNone/>
            </a:pPr>
            <a:r>
              <a:rPr lang="it-IT" b="1" dirty="0" smtClean="0"/>
              <a:t>Oppure  in forma compatta:</a:t>
            </a:r>
          </a:p>
          <a:p>
            <a:pPr marL="0" indent="0">
              <a:buNone/>
            </a:pPr>
            <a:endParaRPr lang="it-IT" dirty="0"/>
          </a:p>
        </p:txBody>
      </p:sp>
      <p:pic>
        <p:nvPicPr>
          <p:cNvPr id="5" name="Immagine 4"/>
          <p:cNvPicPr>
            <a:picLocks noChangeAspect="1"/>
          </p:cNvPicPr>
          <p:nvPr/>
        </p:nvPicPr>
        <p:blipFill>
          <a:blip r:embed="rId2"/>
          <a:stretch>
            <a:fillRect/>
          </a:stretch>
        </p:blipFill>
        <p:spPr>
          <a:xfrm>
            <a:off x="3719737" y="5085184"/>
            <a:ext cx="5017929" cy="648072"/>
          </a:xfrm>
          <a:prstGeom prst="rect">
            <a:avLst/>
          </a:prstGeom>
        </p:spPr>
      </p:pic>
      <p:pic>
        <p:nvPicPr>
          <p:cNvPr id="6" name="Immagine 5"/>
          <p:cNvPicPr>
            <a:picLocks noChangeAspect="1"/>
          </p:cNvPicPr>
          <p:nvPr/>
        </p:nvPicPr>
        <p:blipFill>
          <a:blip r:embed="rId3"/>
          <a:stretch>
            <a:fillRect/>
          </a:stretch>
        </p:blipFill>
        <p:spPr>
          <a:xfrm>
            <a:off x="3575720" y="1988840"/>
            <a:ext cx="3600400" cy="1924966"/>
          </a:xfrm>
          <a:prstGeom prst="rect">
            <a:avLst/>
          </a:prstGeom>
        </p:spPr>
      </p:pic>
    </p:spTree>
    <p:extLst>
      <p:ext uri="{BB962C8B-B14F-4D97-AF65-F5344CB8AC3E}">
        <p14:creationId xmlns:p14="http://schemas.microsoft.com/office/powerpoint/2010/main" val="3544014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olo 1"/>
          <p:cNvSpPr>
            <a:spLocks noGrp="1"/>
          </p:cNvSpPr>
          <p:nvPr>
            <p:ph type="title"/>
          </p:nvPr>
        </p:nvSpPr>
        <p:spPr>
          <a:xfrm>
            <a:off x="1981200" y="269776"/>
            <a:ext cx="8229600" cy="1143000"/>
          </a:xfrm>
        </p:spPr>
        <p:txBody>
          <a:bodyPr>
            <a:normAutofit/>
          </a:bodyPr>
          <a:lstStyle/>
          <a:p>
            <a:pPr algn="ctr" eaLnBrk="1" hangingPunct="1"/>
            <a:r>
              <a:rPr lang="it-IT" sz="3600" b="1" dirty="0" err="1" smtClean="0"/>
              <a:t>Border</a:t>
            </a:r>
            <a:r>
              <a:rPr lang="it-IT" sz="3600" b="1" dirty="0" smtClean="0"/>
              <a:t> image</a:t>
            </a:r>
            <a:endParaRPr lang="it-IT" sz="3600" b="1" dirty="0"/>
          </a:p>
        </p:txBody>
      </p:sp>
      <p:sp>
        <p:nvSpPr>
          <p:cNvPr id="8" name="Segnaposto contenuto 2"/>
          <p:cNvSpPr txBox="1">
            <a:spLocks/>
          </p:cNvSpPr>
          <p:nvPr/>
        </p:nvSpPr>
        <p:spPr bwMode="auto">
          <a:xfrm>
            <a:off x="7010400" y="2043314"/>
            <a:ext cx="4453467" cy="33283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Char char="-"/>
            </a:pPr>
            <a:r>
              <a:rPr lang="it-IT" sz="2800" dirty="0"/>
              <a:t>Attraverso </a:t>
            </a:r>
            <a:r>
              <a:rPr lang="it-IT" sz="2800" dirty="0" err="1"/>
              <a:t>border</a:t>
            </a:r>
            <a:r>
              <a:rPr lang="it-IT" sz="2800" dirty="0"/>
              <a:t>-image è possibile assegnare delle immagini ai quattro bordi di un elemento.</a:t>
            </a:r>
          </a:p>
        </p:txBody>
      </p:sp>
      <p:pic>
        <p:nvPicPr>
          <p:cNvPr id="6" name="Immagine 5"/>
          <p:cNvPicPr>
            <a:picLocks noChangeAspect="1"/>
          </p:cNvPicPr>
          <p:nvPr/>
        </p:nvPicPr>
        <p:blipFill>
          <a:blip r:embed="rId2"/>
          <a:stretch>
            <a:fillRect/>
          </a:stretch>
        </p:blipFill>
        <p:spPr>
          <a:xfrm>
            <a:off x="411972" y="1700807"/>
            <a:ext cx="6090428" cy="4013408"/>
          </a:xfrm>
          <a:prstGeom prst="rect">
            <a:avLst/>
          </a:prstGeom>
        </p:spPr>
      </p:pic>
    </p:spTree>
    <p:extLst>
      <p:ext uri="{BB962C8B-B14F-4D97-AF65-F5344CB8AC3E}">
        <p14:creationId xmlns:p14="http://schemas.microsoft.com/office/powerpoint/2010/main" val="148727540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91544" y="332656"/>
            <a:ext cx="8229600" cy="764704"/>
          </a:xfrm>
        </p:spPr>
        <p:txBody>
          <a:bodyPr>
            <a:normAutofit/>
          </a:bodyPr>
          <a:lstStyle/>
          <a:p>
            <a:pPr algn="ctr"/>
            <a:r>
              <a:rPr lang="it-IT" b="1" dirty="0" smtClean="0"/>
              <a:t>Padding</a:t>
            </a:r>
            <a:endParaRPr lang="it-IT" b="1" dirty="0"/>
          </a:p>
        </p:txBody>
      </p:sp>
      <p:sp>
        <p:nvSpPr>
          <p:cNvPr id="3" name="Segnaposto contenuto 2"/>
          <p:cNvSpPr>
            <a:spLocks noGrp="1"/>
          </p:cNvSpPr>
          <p:nvPr>
            <p:ph idx="1"/>
          </p:nvPr>
        </p:nvSpPr>
        <p:spPr>
          <a:xfrm>
            <a:off x="729928" y="1682180"/>
            <a:ext cx="5603139" cy="5175820"/>
          </a:xfrm>
        </p:spPr>
        <p:txBody>
          <a:bodyPr>
            <a:normAutofit/>
          </a:bodyPr>
          <a:lstStyle/>
          <a:p>
            <a:pPr marL="0" indent="0">
              <a:buNone/>
            </a:pPr>
            <a:r>
              <a:rPr lang="it-IT" sz="2800" i="1" dirty="0"/>
              <a:t>Rappresenta lo spazio tra il bordo di un elemento ed il suo contenuto. Possiamo impostarne solo la dimensione, la stessa su tutti i lati o una per ogni lato.</a:t>
            </a:r>
          </a:p>
          <a:p>
            <a:pPr marL="0" indent="0">
              <a:buNone/>
            </a:pPr>
            <a:r>
              <a:rPr lang="it-IT" sz="2800" b="1" i="1" dirty="0" err="1"/>
              <a:t>Padding</a:t>
            </a:r>
            <a:r>
              <a:rPr lang="it-IT" sz="2800" dirty="0"/>
              <a:t> uguale su tutti i lati:</a:t>
            </a:r>
          </a:p>
          <a:p>
            <a:endParaRPr lang="it-IT" sz="2400" dirty="0"/>
          </a:p>
          <a:p>
            <a:endParaRPr lang="it-IT" sz="2400" dirty="0"/>
          </a:p>
          <a:p>
            <a:pPr marL="0" indent="0">
              <a:buNone/>
            </a:pPr>
            <a:endParaRPr lang="it-IT"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5902" y="2442924"/>
            <a:ext cx="4110458" cy="16600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7450670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91544" y="332656"/>
            <a:ext cx="8229600" cy="764704"/>
          </a:xfrm>
        </p:spPr>
        <p:txBody>
          <a:bodyPr>
            <a:normAutofit/>
          </a:bodyPr>
          <a:lstStyle/>
          <a:p>
            <a:pPr algn="ctr"/>
            <a:r>
              <a:rPr lang="it-IT" b="1" dirty="0" smtClean="0"/>
              <a:t>Padding</a:t>
            </a:r>
            <a:endParaRPr lang="it-IT" b="1" dirty="0"/>
          </a:p>
        </p:txBody>
      </p:sp>
      <p:sp>
        <p:nvSpPr>
          <p:cNvPr id="3" name="Segnaposto contenuto 2"/>
          <p:cNvSpPr>
            <a:spLocks noGrp="1"/>
          </p:cNvSpPr>
          <p:nvPr>
            <p:ph idx="1"/>
          </p:nvPr>
        </p:nvSpPr>
        <p:spPr>
          <a:xfrm>
            <a:off x="1847528" y="1340768"/>
            <a:ext cx="8640960" cy="5247828"/>
          </a:xfrm>
        </p:spPr>
        <p:txBody>
          <a:bodyPr>
            <a:normAutofit/>
          </a:bodyPr>
          <a:lstStyle/>
          <a:p>
            <a:pPr marL="0" indent="0">
              <a:buNone/>
            </a:pPr>
            <a:r>
              <a:rPr lang="it-IT" sz="2400" dirty="0"/>
              <a:t>Il primo valore rappresenta il </a:t>
            </a:r>
            <a:r>
              <a:rPr lang="it-IT" sz="2400" b="1" i="1" dirty="0"/>
              <a:t>padding</a:t>
            </a:r>
            <a:r>
              <a:rPr lang="it-IT" sz="2400" dirty="0"/>
              <a:t> superiore e inferiore, il secondo rappresenta il </a:t>
            </a:r>
            <a:r>
              <a:rPr lang="it-IT" sz="2400" i="1" dirty="0"/>
              <a:t>padding</a:t>
            </a:r>
            <a:r>
              <a:rPr lang="it-IT" sz="2400" dirty="0"/>
              <a:t> </a:t>
            </a:r>
            <a:r>
              <a:rPr lang="it-IT" sz="2400" b="1" dirty="0"/>
              <a:t>destro e sinistro:</a:t>
            </a:r>
          </a:p>
          <a:p>
            <a:pPr marL="0" indent="0">
              <a:buNone/>
            </a:pPr>
            <a:endParaRPr lang="it-IT" sz="2400" dirty="0"/>
          </a:p>
          <a:p>
            <a:pPr marL="0" indent="0">
              <a:buNone/>
            </a:pPr>
            <a:endParaRPr lang="it-IT" sz="2400" dirty="0"/>
          </a:p>
          <a:p>
            <a:pPr marL="0" indent="0">
              <a:buNone/>
            </a:pPr>
            <a:endParaRPr lang="it-IT" sz="2400" dirty="0"/>
          </a:p>
          <a:p>
            <a:pPr marL="0" indent="0">
              <a:buNone/>
            </a:pPr>
            <a:endParaRPr lang="it-IT" sz="2400" dirty="0"/>
          </a:p>
          <a:p>
            <a:pPr marL="0" indent="0">
              <a:buNone/>
            </a:pPr>
            <a:r>
              <a:rPr lang="it-IT" sz="2400" dirty="0"/>
              <a:t>I valori rispecchiano rispettivamente il </a:t>
            </a:r>
            <a:r>
              <a:rPr lang="it-IT" sz="2400" b="1" dirty="0"/>
              <a:t>padding superiore, sinistro, inferiore e destro:</a:t>
            </a:r>
          </a:p>
          <a:p>
            <a:endParaRPr lang="it-IT" sz="2400"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688" y="2348880"/>
            <a:ext cx="4955740" cy="13681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7689" y="4869160"/>
            <a:ext cx="5367365" cy="1224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36874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81200" y="216024"/>
            <a:ext cx="8229600" cy="908720"/>
          </a:xfrm>
        </p:spPr>
        <p:txBody>
          <a:bodyPr>
            <a:normAutofit/>
          </a:bodyPr>
          <a:lstStyle/>
          <a:p>
            <a:pPr algn="ctr"/>
            <a:r>
              <a:rPr lang="it-IT" sz="4500" b="1" dirty="0"/>
              <a:t>Margin</a:t>
            </a:r>
          </a:p>
        </p:txBody>
      </p:sp>
      <p:sp>
        <p:nvSpPr>
          <p:cNvPr id="3" name="Segnaposto contenuto 2"/>
          <p:cNvSpPr>
            <a:spLocks noGrp="1"/>
          </p:cNvSpPr>
          <p:nvPr>
            <p:ph idx="1"/>
          </p:nvPr>
        </p:nvSpPr>
        <p:spPr>
          <a:xfrm>
            <a:off x="1847528" y="1484784"/>
            <a:ext cx="3960440" cy="4839816"/>
          </a:xfrm>
        </p:spPr>
        <p:txBody>
          <a:bodyPr/>
          <a:lstStyle/>
          <a:p>
            <a:pPr marL="0" indent="0">
              <a:buNone/>
            </a:pPr>
            <a:r>
              <a:rPr lang="it-IT" sz="2600" i="1" dirty="0"/>
              <a:t>Rappresenta la distanza tra il bordo di un elemento e gli elementi circostanti. </a:t>
            </a:r>
          </a:p>
          <a:p>
            <a:pPr marL="0" indent="0">
              <a:buNone/>
            </a:pPr>
            <a:r>
              <a:rPr lang="it-IT" sz="2600" b="1" i="1" dirty="0"/>
              <a:t>Così come per il padding</a:t>
            </a:r>
            <a:r>
              <a:rPr lang="it-IT" sz="2600" b="1" dirty="0"/>
              <a:t>, ne possiamo impostare soltanto la dimensione.</a:t>
            </a:r>
            <a:endParaRPr lang="it-IT" sz="2600" dirty="0"/>
          </a:p>
          <a:p>
            <a:pPr marL="0" indent="0">
              <a:buNone/>
            </a:pPr>
            <a:r>
              <a:rPr lang="it-IT" sz="2600" dirty="0"/>
              <a:t>Valgono le considerazioni  elencate prima.</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1" y="1556792"/>
            <a:ext cx="4267363" cy="4392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67504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2"/>
          <p:cNvSpPr txBox="1">
            <a:spLocks/>
          </p:cNvSpPr>
          <p:nvPr/>
        </p:nvSpPr>
        <p:spPr>
          <a:xfrm>
            <a:off x="395536" y="4725144"/>
            <a:ext cx="8640176" cy="7920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b="1" i="1" smtClean="0"/>
              <a:t>Rel</a:t>
            </a:r>
            <a:r>
              <a:rPr lang="it-IT" smtClean="0"/>
              <a:t> : indica che il tag si riferisce a un foglio di stile</a:t>
            </a:r>
            <a:r>
              <a:rPr lang="it-IT" sz="4200" smtClean="0"/>
              <a:t>.</a:t>
            </a:r>
            <a:endParaRPr lang="it-IT" sz="3700" smtClean="0"/>
          </a:p>
          <a:p>
            <a:endParaRPr lang="it-IT" sz="3700"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602991"/>
            <a:ext cx="10637676" cy="29258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Rettangolo 7"/>
          <p:cNvSpPr/>
          <p:nvPr/>
        </p:nvSpPr>
        <p:spPr>
          <a:xfrm>
            <a:off x="1649129" y="2557033"/>
            <a:ext cx="2377970" cy="40091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9" name="Titolo 5"/>
          <p:cNvSpPr txBox="1">
            <a:spLocks/>
          </p:cNvSpPr>
          <p:nvPr/>
        </p:nvSpPr>
        <p:spPr bwMode="auto">
          <a:xfrm>
            <a:off x="388938" y="102408"/>
            <a:ext cx="9330097"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lvl="0" defTabSz="914400" eaLnBrk="1" hangingPunct="1">
              <a:defRPr/>
            </a:pPr>
            <a:r>
              <a:rPr lang="it-IT" altLang="it-IT">
                <a:ln>
                  <a:noFill/>
                </a:ln>
              </a:rPr>
              <a:t>Collegare una pagina a un foglio di stile</a:t>
            </a:r>
            <a:endParaRPr lang="it-IT" altLang="it-IT" dirty="0">
              <a:ln>
                <a:noFill/>
              </a:ln>
            </a:endParaRPr>
          </a:p>
        </p:txBody>
      </p:sp>
    </p:spTree>
    <p:extLst>
      <p:ext uri="{BB962C8B-B14F-4D97-AF65-F5344CB8AC3E}">
        <p14:creationId xmlns:p14="http://schemas.microsoft.com/office/powerpoint/2010/main" val="789255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135560" y="245213"/>
            <a:ext cx="8229600" cy="908720"/>
          </a:xfrm>
        </p:spPr>
        <p:txBody>
          <a:bodyPr>
            <a:normAutofit/>
          </a:bodyPr>
          <a:lstStyle/>
          <a:p>
            <a:pPr algn="ctr"/>
            <a:r>
              <a:rPr lang="it-IT" sz="4500" b="1" dirty="0"/>
              <a:t>Capire il box model 1/4</a:t>
            </a:r>
          </a:p>
        </p:txBody>
      </p:sp>
      <p:sp>
        <p:nvSpPr>
          <p:cNvPr id="3" name="Segnaposto contenuto 2"/>
          <p:cNvSpPr>
            <a:spLocks noGrp="1"/>
          </p:cNvSpPr>
          <p:nvPr>
            <p:ph idx="1"/>
          </p:nvPr>
        </p:nvSpPr>
        <p:spPr>
          <a:xfrm>
            <a:off x="5124450" y="1885950"/>
            <a:ext cx="6400800" cy="4267200"/>
          </a:xfrm>
        </p:spPr>
        <p:txBody>
          <a:bodyPr>
            <a:noAutofit/>
          </a:bodyPr>
          <a:lstStyle/>
          <a:p>
            <a:pPr marL="0" indent="0">
              <a:buNone/>
            </a:pPr>
            <a:r>
              <a:rPr lang="it-IT" sz="2400" dirty="0"/>
              <a:t>Secondo il </a:t>
            </a:r>
            <a:r>
              <a:rPr lang="it-IT" sz="2400" b="1" i="1" dirty="0"/>
              <a:t>box model</a:t>
            </a:r>
            <a:r>
              <a:rPr lang="it-IT" sz="2400" dirty="0"/>
              <a:t>, il contenuto di un </a:t>
            </a:r>
            <a:r>
              <a:rPr lang="it-IT" sz="2400" b="1" dirty="0"/>
              <a:t>qualsiasi tag viene messo in un rettangolo</a:t>
            </a:r>
            <a:r>
              <a:rPr lang="it-IT" sz="2400" dirty="0"/>
              <a:t>, con dimensione pari alla dimensione delle elemento contenuto.</a:t>
            </a:r>
          </a:p>
          <a:p>
            <a:pPr marL="0" indent="0">
              <a:buNone/>
            </a:pPr>
            <a:endParaRPr lang="it-IT" sz="2400" dirty="0" smtClean="0"/>
          </a:p>
          <a:p>
            <a:pPr marL="0" indent="0">
              <a:buNone/>
            </a:pPr>
            <a:r>
              <a:rPr lang="it-IT" sz="2400" dirty="0" smtClean="0"/>
              <a:t>Successivamente</a:t>
            </a:r>
            <a:r>
              <a:rPr lang="it-IT" sz="2400" b="1" dirty="0"/>
              <a:t>, il browser aggiunge alle dimensioni del contenuto quelle dell’ eventuale padding:</a:t>
            </a:r>
          </a:p>
          <a:p>
            <a:pPr marL="0" indent="0">
              <a:buNone/>
            </a:pPr>
            <a:r>
              <a:rPr lang="it-IT" sz="2400" b="1" dirty="0" smtClean="0"/>
              <a:t>A </a:t>
            </a:r>
            <a:r>
              <a:rPr lang="it-IT" sz="2400" b="1" dirty="0"/>
              <a:t>questo punto il box model avrà due rettangoli e le dimensioni dell’elemento, sono quelle del testo più il </a:t>
            </a:r>
            <a:r>
              <a:rPr lang="it-IT" sz="2400" b="1" dirty="0" err="1"/>
              <a:t>padding</a:t>
            </a:r>
            <a:r>
              <a:rPr lang="it-IT" sz="2400" b="1" dirty="0"/>
              <a:t>.</a:t>
            </a:r>
          </a:p>
        </p:txBody>
      </p:sp>
      <p:sp>
        <p:nvSpPr>
          <p:cNvPr id="4" name="Rettangolo 3"/>
          <p:cNvSpPr/>
          <p:nvPr/>
        </p:nvSpPr>
        <p:spPr>
          <a:xfrm>
            <a:off x="1576214" y="1885950"/>
            <a:ext cx="2736304" cy="10287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CONTENUTO</a:t>
            </a:r>
          </a:p>
        </p:txBody>
      </p:sp>
      <p:sp>
        <p:nvSpPr>
          <p:cNvPr id="5" name="Rettangolo 4"/>
          <p:cNvSpPr/>
          <p:nvPr/>
        </p:nvSpPr>
        <p:spPr>
          <a:xfrm>
            <a:off x="1576214" y="3416397"/>
            <a:ext cx="2736304" cy="1432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Rettangolo 7"/>
          <p:cNvSpPr/>
          <p:nvPr/>
        </p:nvSpPr>
        <p:spPr>
          <a:xfrm>
            <a:off x="1940319" y="3842365"/>
            <a:ext cx="1944216" cy="7920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rPr>
              <a:t>TESTO</a:t>
            </a:r>
          </a:p>
        </p:txBody>
      </p:sp>
      <p:sp>
        <p:nvSpPr>
          <p:cNvPr id="6" name="CasellaDiTesto 5"/>
          <p:cNvSpPr txBox="1"/>
          <p:nvPr/>
        </p:nvSpPr>
        <p:spPr>
          <a:xfrm>
            <a:off x="1672603" y="3410055"/>
            <a:ext cx="2376264" cy="369332"/>
          </a:xfrm>
          <a:prstGeom prst="rect">
            <a:avLst/>
          </a:prstGeom>
          <a:noFill/>
        </p:spPr>
        <p:txBody>
          <a:bodyPr wrap="square" rtlCol="0">
            <a:spAutoFit/>
          </a:bodyPr>
          <a:lstStyle/>
          <a:p>
            <a:r>
              <a:rPr lang="it-IT" dirty="0">
                <a:solidFill>
                  <a:schemeClr val="bg1"/>
                </a:solidFill>
              </a:rPr>
              <a:t>PADDING</a:t>
            </a:r>
          </a:p>
        </p:txBody>
      </p:sp>
    </p:spTree>
    <p:extLst>
      <p:ext uri="{BB962C8B-B14F-4D97-AF65-F5344CB8AC3E}">
        <p14:creationId xmlns:p14="http://schemas.microsoft.com/office/powerpoint/2010/main" val="123253649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19536" y="260648"/>
            <a:ext cx="8229600" cy="864096"/>
          </a:xfrm>
        </p:spPr>
        <p:txBody>
          <a:bodyPr>
            <a:normAutofit/>
          </a:bodyPr>
          <a:lstStyle/>
          <a:p>
            <a:pPr algn="ctr"/>
            <a:r>
              <a:rPr lang="it-IT" sz="4500" b="1" dirty="0"/>
              <a:t>Capire il box model 2/4</a:t>
            </a:r>
          </a:p>
        </p:txBody>
      </p:sp>
      <p:sp>
        <p:nvSpPr>
          <p:cNvPr id="3" name="Segnaposto contenuto 2"/>
          <p:cNvSpPr>
            <a:spLocks noGrp="1"/>
          </p:cNvSpPr>
          <p:nvPr>
            <p:ph idx="1"/>
          </p:nvPr>
        </p:nvSpPr>
        <p:spPr>
          <a:xfrm>
            <a:off x="998137" y="1466850"/>
            <a:ext cx="9993713" cy="4629150"/>
          </a:xfrm>
        </p:spPr>
        <p:txBody>
          <a:bodyPr>
            <a:normAutofit lnSpcReduction="10000"/>
          </a:bodyPr>
          <a:lstStyle/>
          <a:p>
            <a:pPr marL="0" indent="0" algn="ctr">
              <a:buNone/>
            </a:pPr>
            <a:r>
              <a:rPr lang="it-IT" sz="2800" i="1" dirty="0"/>
              <a:t>E così via, </a:t>
            </a:r>
            <a:r>
              <a:rPr lang="it-IT" sz="2800" dirty="0"/>
              <a:t>fino al margine, ottenendo la seguente situazione : </a:t>
            </a:r>
          </a:p>
          <a:p>
            <a:pPr algn="ctr"/>
            <a:endParaRPr lang="it-IT" sz="2800" dirty="0"/>
          </a:p>
          <a:p>
            <a:pPr algn="ctr"/>
            <a:endParaRPr lang="it-IT" sz="2800" dirty="0"/>
          </a:p>
          <a:p>
            <a:pPr algn="ctr"/>
            <a:endParaRPr lang="it-IT" sz="2800" dirty="0"/>
          </a:p>
          <a:p>
            <a:pPr algn="ctr"/>
            <a:endParaRPr lang="it-IT" sz="2800" dirty="0"/>
          </a:p>
          <a:p>
            <a:pPr algn="ctr"/>
            <a:endParaRPr lang="it-IT" sz="2800" dirty="0"/>
          </a:p>
          <a:p>
            <a:pPr algn="ctr"/>
            <a:endParaRPr lang="it-IT" sz="2800" dirty="0" smtClean="0"/>
          </a:p>
          <a:p>
            <a:pPr algn="ctr"/>
            <a:endParaRPr lang="it-IT" sz="2800" dirty="0"/>
          </a:p>
          <a:p>
            <a:pPr marL="0" indent="0" algn="ctr">
              <a:buNone/>
            </a:pPr>
            <a:r>
              <a:rPr lang="it-IT" sz="2800" i="1" dirty="0" smtClean="0"/>
              <a:t>Che </a:t>
            </a:r>
            <a:r>
              <a:rPr lang="it-IT" sz="2800" i="1" dirty="0"/>
              <a:t>rappresenta la dimensione finale dell’elemento</a:t>
            </a:r>
          </a:p>
        </p:txBody>
      </p:sp>
      <p:sp>
        <p:nvSpPr>
          <p:cNvPr id="4" name="Rettangolo 3"/>
          <p:cNvSpPr/>
          <p:nvPr/>
        </p:nvSpPr>
        <p:spPr>
          <a:xfrm>
            <a:off x="3863752" y="1916832"/>
            <a:ext cx="4392488" cy="36724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p:cNvSpPr txBox="1"/>
          <p:nvPr/>
        </p:nvSpPr>
        <p:spPr>
          <a:xfrm>
            <a:off x="5231904" y="1901719"/>
            <a:ext cx="1728192" cy="369332"/>
          </a:xfrm>
          <a:prstGeom prst="rect">
            <a:avLst/>
          </a:prstGeom>
          <a:noFill/>
        </p:spPr>
        <p:txBody>
          <a:bodyPr wrap="square" rtlCol="0">
            <a:spAutoFit/>
          </a:bodyPr>
          <a:lstStyle/>
          <a:p>
            <a:r>
              <a:rPr lang="it-IT" dirty="0"/>
              <a:t>MARGIN</a:t>
            </a:r>
          </a:p>
        </p:txBody>
      </p:sp>
      <p:sp>
        <p:nvSpPr>
          <p:cNvPr id="7" name="Rettangolo 6"/>
          <p:cNvSpPr/>
          <p:nvPr/>
        </p:nvSpPr>
        <p:spPr>
          <a:xfrm>
            <a:off x="4223791" y="2276872"/>
            <a:ext cx="3635162" cy="3024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p:cNvSpPr/>
          <p:nvPr/>
        </p:nvSpPr>
        <p:spPr>
          <a:xfrm>
            <a:off x="4527369" y="2651448"/>
            <a:ext cx="2952328" cy="2376264"/>
          </a:xfrm>
          <a:prstGeom prst="rec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p:cNvSpPr/>
          <p:nvPr/>
        </p:nvSpPr>
        <p:spPr>
          <a:xfrm>
            <a:off x="5218485" y="3222268"/>
            <a:ext cx="1620180" cy="1377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CONTENUTO</a:t>
            </a:r>
          </a:p>
        </p:txBody>
      </p:sp>
      <p:sp>
        <p:nvSpPr>
          <p:cNvPr id="10" name="CasellaDiTesto 9"/>
          <p:cNvSpPr txBox="1"/>
          <p:nvPr/>
        </p:nvSpPr>
        <p:spPr>
          <a:xfrm>
            <a:off x="5159896" y="2276872"/>
            <a:ext cx="1872208" cy="369332"/>
          </a:xfrm>
          <a:prstGeom prst="rect">
            <a:avLst/>
          </a:prstGeom>
          <a:noFill/>
        </p:spPr>
        <p:txBody>
          <a:bodyPr wrap="square" rtlCol="0">
            <a:spAutoFit/>
          </a:bodyPr>
          <a:lstStyle/>
          <a:p>
            <a:r>
              <a:rPr lang="it-IT" dirty="0">
                <a:solidFill>
                  <a:schemeClr val="bg1"/>
                </a:solidFill>
              </a:rPr>
              <a:t>BORDER</a:t>
            </a:r>
          </a:p>
        </p:txBody>
      </p:sp>
      <p:sp>
        <p:nvSpPr>
          <p:cNvPr id="11" name="CasellaDiTesto 10"/>
          <p:cNvSpPr txBox="1"/>
          <p:nvPr/>
        </p:nvSpPr>
        <p:spPr>
          <a:xfrm>
            <a:off x="5304437" y="2758598"/>
            <a:ext cx="1368152" cy="369332"/>
          </a:xfrm>
          <a:prstGeom prst="rect">
            <a:avLst/>
          </a:prstGeom>
          <a:noFill/>
        </p:spPr>
        <p:txBody>
          <a:bodyPr wrap="square" rtlCol="0">
            <a:spAutoFit/>
          </a:bodyPr>
          <a:lstStyle/>
          <a:p>
            <a:r>
              <a:rPr lang="it-IT" dirty="0">
                <a:solidFill>
                  <a:schemeClr val="bg1"/>
                </a:solidFill>
              </a:rPr>
              <a:t>PADDING</a:t>
            </a:r>
          </a:p>
        </p:txBody>
      </p:sp>
    </p:spTree>
    <p:extLst>
      <p:ext uri="{BB962C8B-B14F-4D97-AF65-F5344CB8AC3E}">
        <p14:creationId xmlns:p14="http://schemas.microsoft.com/office/powerpoint/2010/main" val="61357888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45910" y="235662"/>
            <a:ext cx="8229600" cy="889083"/>
          </a:xfrm>
        </p:spPr>
        <p:txBody>
          <a:bodyPr>
            <a:normAutofit/>
          </a:bodyPr>
          <a:lstStyle/>
          <a:p>
            <a:pPr algn="ctr"/>
            <a:r>
              <a:rPr lang="it-IT" sz="4500" b="1" dirty="0"/>
              <a:t>Capire il box model 3/4</a:t>
            </a:r>
          </a:p>
        </p:txBody>
      </p:sp>
      <p:sp>
        <p:nvSpPr>
          <p:cNvPr id="3" name="Segnaposto contenuto 2"/>
          <p:cNvSpPr>
            <a:spLocks noGrp="1"/>
          </p:cNvSpPr>
          <p:nvPr>
            <p:ph idx="1"/>
          </p:nvPr>
        </p:nvSpPr>
        <p:spPr>
          <a:xfrm>
            <a:off x="895350" y="3573014"/>
            <a:ext cx="10668000" cy="3140969"/>
          </a:xfrm>
        </p:spPr>
        <p:txBody>
          <a:bodyPr>
            <a:noAutofit/>
          </a:bodyPr>
          <a:lstStyle/>
          <a:p>
            <a:pPr marL="0" indent="0">
              <a:buNone/>
            </a:pPr>
            <a:r>
              <a:rPr lang="it-IT" sz="2800" b="1" dirty="0"/>
              <a:t>In base a quanto visto, calcolare la dimensione di questo div è estremamente facile:</a:t>
            </a:r>
          </a:p>
          <a:p>
            <a:r>
              <a:rPr lang="it-IT" sz="2400" b="1" dirty="0"/>
              <a:t>Larghezza</a:t>
            </a:r>
            <a:r>
              <a:rPr lang="it-IT" sz="2400" dirty="0"/>
              <a:t> = width + [</a:t>
            </a:r>
            <a:r>
              <a:rPr lang="it-IT" sz="2400" dirty="0" err="1"/>
              <a:t>padding-left</a:t>
            </a:r>
            <a:r>
              <a:rPr lang="it-IT" sz="2400" dirty="0"/>
              <a:t> + padding-right]+[</a:t>
            </a:r>
            <a:r>
              <a:rPr lang="it-IT" sz="2400" dirty="0" err="1"/>
              <a:t>border-left</a:t>
            </a:r>
            <a:r>
              <a:rPr lang="it-IT" sz="2400" dirty="0"/>
              <a:t> +border-right] + [</a:t>
            </a:r>
            <a:r>
              <a:rPr lang="it-IT" sz="2400" dirty="0" err="1"/>
              <a:t>margin-left+margin-right</a:t>
            </a:r>
            <a:r>
              <a:rPr lang="it-IT" sz="2400" dirty="0"/>
              <a:t>] = </a:t>
            </a:r>
            <a:r>
              <a:rPr lang="it-IT" sz="2400" b="1" dirty="0"/>
              <a:t>332px</a:t>
            </a:r>
          </a:p>
          <a:p>
            <a:r>
              <a:rPr lang="it-IT" sz="2400" b="1" dirty="0"/>
              <a:t>Altezza</a:t>
            </a:r>
            <a:r>
              <a:rPr lang="it-IT" sz="2400" dirty="0"/>
              <a:t> = height + [</a:t>
            </a:r>
            <a:r>
              <a:rPr lang="it-IT" sz="2400" dirty="0" err="1"/>
              <a:t>padding</a:t>
            </a:r>
            <a:r>
              <a:rPr lang="it-IT" sz="2400" dirty="0"/>
              <a:t>-top + padding-bottom]+[</a:t>
            </a:r>
            <a:r>
              <a:rPr lang="it-IT" sz="2400" dirty="0" err="1"/>
              <a:t>border</a:t>
            </a:r>
            <a:r>
              <a:rPr lang="it-IT" sz="2400" dirty="0"/>
              <a:t>-top +border-bottom] + [</a:t>
            </a:r>
            <a:r>
              <a:rPr lang="it-IT" sz="2400" dirty="0" err="1"/>
              <a:t>margin-top+margin-bottom</a:t>
            </a:r>
            <a:r>
              <a:rPr lang="it-IT" sz="2400" dirty="0"/>
              <a:t>] = </a:t>
            </a:r>
            <a:r>
              <a:rPr lang="it-IT" sz="2400" b="1" dirty="0"/>
              <a:t>112px</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8561" y="1556790"/>
            <a:ext cx="4275995" cy="20162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91452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19536" y="288032"/>
            <a:ext cx="8229600" cy="908720"/>
          </a:xfrm>
        </p:spPr>
        <p:txBody>
          <a:bodyPr>
            <a:normAutofit/>
          </a:bodyPr>
          <a:lstStyle/>
          <a:p>
            <a:pPr algn="ctr"/>
            <a:r>
              <a:rPr lang="it-IT" sz="4500" b="1" dirty="0"/>
              <a:t>Capire il box model 4/4</a:t>
            </a:r>
          </a:p>
        </p:txBody>
      </p:sp>
      <p:sp>
        <p:nvSpPr>
          <p:cNvPr id="3" name="Segnaposto contenuto 2"/>
          <p:cNvSpPr>
            <a:spLocks noGrp="1"/>
          </p:cNvSpPr>
          <p:nvPr>
            <p:ph idx="1"/>
          </p:nvPr>
        </p:nvSpPr>
        <p:spPr>
          <a:xfrm>
            <a:off x="1066800" y="1412776"/>
            <a:ext cx="10344150" cy="3864074"/>
          </a:xfrm>
        </p:spPr>
        <p:txBody>
          <a:bodyPr>
            <a:normAutofit/>
          </a:bodyPr>
          <a:lstStyle/>
          <a:p>
            <a:pPr marL="0" indent="0">
              <a:buNone/>
            </a:pPr>
            <a:r>
              <a:rPr lang="it-IT" sz="2400" dirty="0"/>
              <a:t>In Css3 è stata introdotta la proprietà </a:t>
            </a:r>
            <a:r>
              <a:rPr lang="it-IT" sz="2400" b="1" i="1" dirty="0"/>
              <a:t>box-</a:t>
            </a:r>
            <a:r>
              <a:rPr lang="it-IT" sz="2400" b="1" i="1" dirty="0" err="1"/>
              <a:t>sizing</a:t>
            </a:r>
            <a:r>
              <a:rPr lang="it-IT" sz="2400" b="1" i="1" dirty="0"/>
              <a:t> </a:t>
            </a:r>
            <a:r>
              <a:rPr lang="it-IT" sz="2400" dirty="0"/>
              <a:t>attraverso la quale </a:t>
            </a:r>
            <a:r>
              <a:rPr lang="it-IT" sz="2400" b="1" dirty="0"/>
              <a:t>possiamo influenzare il </a:t>
            </a:r>
            <a:r>
              <a:rPr lang="it-IT" sz="2400" b="1" dirty="0" err="1"/>
              <a:t>boxmodel</a:t>
            </a:r>
            <a:r>
              <a:rPr lang="it-IT" sz="2400" dirty="0"/>
              <a:t>.</a:t>
            </a:r>
          </a:p>
          <a:p>
            <a:pPr marL="0" indent="0">
              <a:buNone/>
            </a:pPr>
            <a:r>
              <a:rPr lang="it-IT" sz="2400" b="1" dirty="0" smtClean="0"/>
              <a:t>Quando </a:t>
            </a:r>
            <a:r>
              <a:rPr lang="it-IT" sz="2400" b="1" dirty="0"/>
              <a:t>la proprietà viene impostata a border-box, la dimensione di un elemento comprende anche il bordo e il padding, ma non il margine.</a:t>
            </a:r>
          </a:p>
          <a:p>
            <a:pPr marL="0" indent="0">
              <a:buNone/>
            </a:pPr>
            <a:r>
              <a:rPr lang="it-IT" sz="2400" i="1" dirty="0" smtClean="0"/>
              <a:t>In </a:t>
            </a:r>
            <a:r>
              <a:rPr lang="it-IT" sz="2400" i="1" dirty="0"/>
              <a:t>particolare, il border e il padding esistono ancora, ma sono inclusi nei 300 </a:t>
            </a:r>
            <a:r>
              <a:rPr lang="it-IT" sz="2400" i="1" dirty="0" err="1"/>
              <a:t>px</a:t>
            </a:r>
            <a:r>
              <a:rPr lang="it-IT" sz="2400" i="1" dirty="0"/>
              <a:t> della larghezza dell’elemento, facendo sì, che l’area all’interno delle elemento abbia uno spazio ridotto rispetto allo spazio a disposizione quando il box model si comporta il maniera standard</a:t>
            </a:r>
            <a:r>
              <a:rPr lang="it-IT" sz="2400" dirty="0"/>
              <a:t>.</a:t>
            </a:r>
          </a:p>
        </p:txBody>
      </p:sp>
    </p:spTree>
    <p:extLst>
      <p:ext uri="{BB962C8B-B14F-4D97-AF65-F5344CB8AC3E}">
        <p14:creationId xmlns:p14="http://schemas.microsoft.com/office/powerpoint/2010/main" val="195507193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olo 1"/>
          <p:cNvSpPr>
            <a:spLocks noGrp="1"/>
          </p:cNvSpPr>
          <p:nvPr>
            <p:ph type="title"/>
          </p:nvPr>
        </p:nvSpPr>
        <p:spPr>
          <a:xfrm>
            <a:off x="1981200" y="269776"/>
            <a:ext cx="8229600" cy="1143000"/>
          </a:xfrm>
        </p:spPr>
        <p:txBody>
          <a:bodyPr/>
          <a:lstStyle/>
          <a:p>
            <a:pPr algn="ctr" eaLnBrk="1" hangingPunct="1"/>
            <a:r>
              <a:rPr lang="it-IT" sz="3200" b="1" dirty="0" smtClean="0"/>
              <a:t>Box-</a:t>
            </a:r>
            <a:r>
              <a:rPr lang="it-IT" sz="3200" b="1" dirty="0" err="1" smtClean="0"/>
              <a:t>sizing</a:t>
            </a:r>
            <a:endParaRPr lang="it-IT" sz="3200" b="1" dirty="0"/>
          </a:p>
        </p:txBody>
      </p:sp>
      <p:sp>
        <p:nvSpPr>
          <p:cNvPr id="5" name="Segnaposto contenuto 2"/>
          <p:cNvSpPr txBox="1">
            <a:spLocks/>
          </p:cNvSpPr>
          <p:nvPr/>
        </p:nvSpPr>
        <p:spPr bwMode="auto">
          <a:xfrm>
            <a:off x="1047750" y="1700808"/>
            <a:ext cx="10172700" cy="1368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Char char="-"/>
            </a:pPr>
            <a:r>
              <a:rPr lang="it-IT" sz="2800" dirty="0"/>
              <a:t>Impostando il box-</a:t>
            </a:r>
            <a:r>
              <a:rPr lang="it-IT" sz="2800" dirty="0" err="1"/>
              <a:t>sizing</a:t>
            </a:r>
            <a:r>
              <a:rPr lang="it-IT" sz="2800" dirty="0"/>
              <a:t>: </a:t>
            </a:r>
            <a:r>
              <a:rPr lang="it-IT" sz="2800" dirty="0" err="1"/>
              <a:t>border</a:t>
            </a:r>
            <a:r>
              <a:rPr lang="it-IT" sz="2800" dirty="0"/>
              <a:t>-box; su un elemento, il </a:t>
            </a:r>
            <a:r>
              <a:rPr lang="it-IT" sz="2800" dirty="0" err="1"/>
              <a:t>padding</a:t>
            </a:r>
            <a:r>
              <a:rPr lang="it-IT" sz="2800" dirty="0"/>
              <a:t> e i bordi di quell'elemento non aumenteranno più la sua larghezza.</a:t>
            </a:r>
          </a:p>
        </p:txBody>
      </p:sp>
      <p:sp>
        <p:nvSpPr>
          <p:cNvPr id="8" name="Rettangolo 7"/>
          <p:cNvSpPr/>
          <p:nvPr/>
        </p:nvSpPr>
        <p:spPr>
          <a:xfrm>
            <a:off x="6888088" y="3789040"/>
            <a:ext cx="936104" cy="20162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2" name="Immagine 1" descr="box-siz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4894" y="3333873"/>
            <a:ext cx="6079506" cy="2935175"/>
          </a:xfrm>
          <a:prstGeom prst="rect">
            <a:avLst/>
          </a:prstGeom>
        </p:spPr>
      </p:pic>
      <p:pic>
        <p:nvPicPr>
          <p:cNvPr id="7" name="Immagine 6"/>
          <p:cNvPicPr>
            <a:picLocks noChangeAspect="1"/>
          </p:cNvPicPr>
          <p:nvPr/>
        </p:nvPicPr>
        <p:blipFill>
          <a:blip r:embed="rId3"/>
          <a:stretch>
            <a:fillRect/>
          </a:stretch>
        </p:blipFill>
        <p:spPr>
          <a:xfrm>
            <a:off x="2454893" y="2700660"/>
            <a:ext cx="3882561" cy="834032"/>
          </a:xfrm>
          <a:prstGeom prst="rect">
            <a:avLst/>
          </a:prstGeom>
        </p:spPr>
      </p:pic>
    </p:spTree>
    <p:extLst>
      <p:ext uri="{BB962C8B-B14F-4D97-AF65-F5344CB8AC3E}">
        <p14:creationId xmlns:p14="http://schemas.microsoft.com/office/powerpoint/2010/main" val="209780750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olo 1"/>
          <p:cNvSpPr>
            <a:spLocks noGrp="1"/>
          </p:cNvSpPr>
          <p:nvPr>
            <p:ph type="title"/>
          </p:nvPr>
        </p:nvSpPr>
        <p:spPr>
          <a:xfrm>
            <a:off x="1981200" y="269776"/>
            <a:ext cx="8229600" cy="1143000"/>
          </a:xfrm>
        </p:spPr>
        <p:txBody>
          <a:bodyPr/>
          <a:lstStyle/>
          <a:p>
            <a:pPr algn="ctr" eaLnBrk="1" hangingPunct="1"/>
            <a:r>
              <a:rPr lang="it-IT" sz="3200" b="1" dirty="0"/>
              <a:t>Nuovi Effetti CSS3</a:t>
            </a:r>
          </a:p>
        </p:txBody>
      </p:sp>
      <p:sp>
        <p:nvSpPr>
          <p:cNvPr id="5" name="Segnaposto contenuto 2"/>
          <p:cNvSpPr txBox="1">
            <a:spLocks/>
          </p:cNvSpPr>
          <p:nvPr/>
        </p:nvSpPr>
        <p:spPr bwMode="auto">
          <a:xfrm>
            <a:off x="1631504" y="1700808"/>
            <a:ext cx="8928992" cy="1368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Char char="-"/>
            </a:pPr>
            <a:r>
              <a:rPr lang="it-IT" sz="2800" dirty="0"/>
              <a:t>Impostando l’</a:t>
            </a:r>
            <a:r>
              <a:rPr lang="it-IT" sz="2800" dirty="0" err="1"/>
              <a:t>outline</a:t>
            </a:r>
            <a:r>
              <a:rPr lang="it-IT" sz="2800" dirty="0"/>
              <a:t> su un elemento, la sua dimensione non incide sulla dimensione totale del box</a:t>
            </a:r>
          </a:p>
        </p:txBody>
      </p:sp>
      <p:sp>
        <p:nvSpPr>
          <p:cNvPr id="8" name="Rettangolo 7"/>
          <p:cNvSpPr/>
          <p:nvPr/>
        </p:nvSpPr>
        <p:spPr>
          <a:xfrm>
            <a:off x="6888088" y="3789040"/>
            <a:ext cx="936104" cy="20162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grpSp>
        <p:nvGrpSpPr>
          <p:cNvPr id="10" name="Gruppo 9"/>
          <p:cNvGrpSpPr/>
          <p:nvPr/>
        </p:nvGrpSpPr>
        <p:grpSpPr>
          <a:xfrm>
            <a:off x="1981200" y="2545854"/>
            <a:ext cx="8669982" cy="3683496"/>
            <a:chOff x="1187624" y="3284984"/>
            <a:chExt cx="6718300" cy="2808312"/>
          </a:xfrm>
        </p:grpSpPr>
        <p:pic>
          <p:nvPicPr>
            <p:cNvPr id="4" name="Immagine 3"/>
            <p:cNvPicPr>
              <a:picLocks noChangeAspect="1"/>
            </p:cNvPicPr>
            <p:nvPr/>
          </p:nvPicPr>
          <p:blipFill>
            <a:blip r:embed="rId2"/>
            <a:stretch>
              <a:fillRect/>
            </a:stretch>
          </p:blipFill>
          <p:spPr>
            <a:xfrm>
              <a:off x="1187624" y="3501008"/>
              <a:ext cx="6718300" cy="2387600"/>
            </a:xfrm>
            <a:prstGeom prst="rect">
              <a:avLst/>
            </a:prstGeom>
          </p:spPr>
        </p:pic>
        <p:sp>
          <p:nvSpPr>
            <p:cNvPr id="9" name="Rettangolo 8"/>
            <p:cNvSpPr/>
            <p:nvPr/>
          </p:nvSpPr>
          <p:spPr>
            <a:xfrm>
              <a:off x="4860032" y="3284984"/>
              <a:ext cx="648072" cy="2808312"/>
            </a:xfrm>
            <a:prstGeom prst="rect">
              <a:avLst/>
            </a:prstGeom>
            <a:solidFill>
              <a:srgbClr val="FFFFFF"/>
            </a:solidFill>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grpSp>
    </p:spTree>
    <p:extLst>
      <p:ext uri="{BB962C8B-B14F-4D97-AF65-F5344CB8AC3E}">
        <p14:creationId xmlns:p14="http://schemas.microsoft.com/office/powerpoint/2010/main" val="30190492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91544" y="216024"/>
            <a:ext cx="8229600" cy="908720"/>
          </a:xfrm>
        </p:spPr>
        <p:txBody>
          <a:bodyPr>
            <a:normAutofit/>
          </a:bodyPr>
          <a:lstStyle/>
          <a:p>
            <a:pPr algn="ctr"/>
            <a:r>
              <a:rPr lang="it-IT" sz="4500" b="1" dirty="0"/>
              <a:t>Outline</a:t>
            </a:r>
          </a:p>
        </p:txBody>
      </p:sp>
      <p:sp>
        <p:nvSpPr>
          <p:cNvPr id="3" name="Segnaposto contenuto 2"/>
          <p:cNvSpPr>
            <a:spLocks noGrp="1"/>
          </p:cNvSpPr>
          <p:nvPr>
            <p:ph idx="1"/>
          </p:nvPr>
        </p:nvSpPr>
        <p:spPr>
          <a:xfrm>
            <a:off x="1028700" y="1619250"/>
            <a:ext cx="10172700" cy="4546054"/>
          </a:xfrm>
        </p:spPr>
        <p:txBody>
          <a:bodyPr/>
          <a:lstStyle/>
          <a:p>
            <a:r>
              <a:rPr lang="it-IT" sz="2400" b="1" dirty="0"/>
              <a:t>Permette</a:t>
            </a:r>
            <a:r>
              <a:rPr lang="it-IT" sz="2400" dirty="0"/>
              <a:t> </a:t>
            </a:r>
            <a:r>
              <a:rPr lang="it-IT" sz="2400" b="1" dirty="0"/>
              <a:t>di disegnare un secondo bordo intorno all’elemento </a:t>
            </a:r>
            <a:r>
              <a:rPr lang="it-IT" sz="2400" dirty="0"/>
              <a:t>esattamente come la proprietà border.</a:t>
            </a:r>
          </a:p>
          <a:p>
            <a:r>
              <a:rPr lang="it-IT" sz="2400" b="1" dirty="0" smtClean="0"/>
              <a:t>Viene </a:t>
            </a:r>
            <a:r>
              <a:rPr lang="it-IT" sz="2400" b="1" dirty="0"/>
              <a:t>renderizzata dopo il bordo reale </a:t>
            </a:r>
            <a:r>
              <a:rPr lang="it-IT" sz="2400" dirty="0"/>
              <a:t>ma, a differenza di quest’ultimo, </a:t>
            </a:r>
            <a:r>
              <a:rPr lang="it-IT" sz="2400" b="1" dirty="0"/>
              <a:t>non influisce sulla dimensione dell’elemento</a:t>
            </a:r>
            <a:r>
              <a:rPr lang="it-IT" sz="2400" dirty="0"/>
              <a:t>.</a:t>
            </a:r>
          </a:p>
          <a:p>
            <a:r>
              <a:rPr lang="it-IT" sz="2400" b="1" dirty="0" smtClean="0"/>
              <a:t>Se </a:t>
            </a:r>
            <a:r>
              <a:rPr lang="it-IT" sz="2400" b="1" dirty="0"/>
              <a:t>l‘elemento ha un margine, l’ outline viene disegnato sopra il margine stesso</a:t>
            </a:r>
            <a:r>
              <a:rPr lang="it-IT" sz="2400" dirty="0"/>
              <a:t>.</a:t>
            </a:r>
          </a:p>
          <a:p>
            <a:r>
              <a:rPr lang="it-IT" sz="2400" b="1" dirty="0" smtClean="0"/>
              <a:t>Contiene </a:t>
            </a:r>
            <a:r>
              <a:rPr lang="it-IT" sz="2400" b="1" dirty="0"/>
              <a:t>gli stessi valori della proprietà CSS border.</a:t>
            </a:r>
          </a:p>
        </p:txBody>
      </p:sp>
    </p:spTree>
    <p:extLst>
      <p:ext uri="{BB962C8B-B14F-4D97-AF65-F5344CB8AC3E}">
        <p14:creationId xmlns:p14="http://schemas.microsoft.com/office/powerpoint/2010/main" val="24677921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txBox="1">
            <a:spLocks/>
          </p:cNvSpPr>
          <p:nvPr/>
        </p:nvSpPr>
        <p:spPr bwMode="auto">
          <a:xfrm>
            <a:off x="1009650" y="1700808"/>
            <a:ext cx="10344150" cy="1368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Char char="-"/>
            </a:pPr>
            <a:r>
              <a:rPr lang="it-IT" sz="2800" dirty="0"/>
              <a:t>Divide un contenitore unico in 2 o più colonne, è possibile gestire anche la distanza tra una colonna e l’altra</a:t>
            </a:r>
          </a:p>
        </p:txBody>
      </p:sp>
      <p:sp>
        <p:nvSpPr>
          <p:cNvPr id="8" name="Rettangolo 7"/>
          <p:cNvSpPr/>
          <p:nvPr/>
        </p:nvSpPr>
        <p:spPr>
          <a:xfrm>
            <a:off x="6888088" y="3789040"/>
            <a:ext cx="936104" cy="20162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pic>
        <p:nvPicPr>
          <p:cNvPr id="2" name="Immagine 1"/>
          <p:cNvPicPr>
            <a:picLocks noChangeAspect="1"/>
          </p:cNvPicPr>
          <p:nvPr/>
        </p:nvPicPr>
        <p:blipFill>
          <a:blip r:embed="rId2"/>
          <a:stretch>
            <a:fillRect/>
          </a:stretch>
        </p:blipFill>
        <p:spPr>
          <a:xfrm>
            <a:off x="1479476" y="2723778"/>
            <a:ext cx="8731324" cy="3479676"/>
          </a:xfrm>
          <a:prstGeom prst="rect">
            <a:avLst/>
          </a:prstGeom>
        </p:spPr>
      </p:pic>
      <p:sp>
        <p:nvSpPr>
          <p:cNvPr id="10" name="Titolo 1"/>
          <p:cNvSpPr txBox="1">
            <a:spLocks/>
          </p:cNvSpPr>
          <p:nvPr/>
        </p:nvSpPr>
        <p:spPr>
          <a:xfrm>
            <a:off x="1991544" y="404664"/>
            <a:ext cx="8229600" cy="792088"/>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a:lstStyle>
          <a:p>
            <a:pPr algn="ctr"/>
            <a:r>
              <a:rPr lang="it-IT" sz="4500" b="1" dirty="0" smtClean="0"/>
              <a:t>Disposizione testo </a:t>
            </a:r>
            <a:r>
              <a:rPr lang="it-IT" sz="4500" b="1" smtClean="0"/>
              <a:t>in colonne</a:t>
            </a:r>
            <a:endParaRPr lang="it-IT" sz="4500" b="1" dirty="0"/>
          </a:p>
        </p:txBody>
      </p:sp>
    </p:spTree>
    <p:extLst>
      <p:ext uri="{BB962C8B-B14F-4D97-AF65-F5344CB8AC3E}">
        <p14:creationId xmlns:p14="http://schemas.microsoft.com/office/powerpoint/2010/main" val="132641030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91544" y="404664"/>
            <a:ext cx="8229600" cy="792088"/>
          </a:xfrm>
        </p:spPr>
        <p:txBody>
          <a:bodyPr>
            <a:normAutofit/>
          </a:bodyPr>
          <a:lstStyle/>
          <a:p>
            <a:pPr algn="ctr"/>
            <a:r>
              <a:rPr lang="it-IT" sz="4500" b="1" dirty="0"/>
              <a:t>Disposizione testo in colonne1/2</a:t>
            </a:r>
          </a:p>
        </p:txBody>
      </p:sp>
      <p:sp>
        <p:nvSpPr>
          <p:cNvPr id="3" name="Segnaposto contenuto 2"/>
          <p:cNvSpPr>
            <a:spLocks noGrp="1"/>
          </p:cNvSpPr>
          <p:nvPr>
            <p:ph idx="1"/>
          </p:nvPr>
        </p:nvSpPr>
        <p:spPr>
          <a:xfrm>
            <a:off x="857250" y="1628800"/>
            <a:ext cx="10725150" cy="4464496"/>
          </a:xfrm>
        </p:spPr>
        <p:txBody>
          <a:bodyPr>
            <a:noAutofit/>
          </a:bodyPr>
          <a:lstStyle/>
          <a:p>
            <a:pPr marL="0" indent="0">
              <a:buNone/>
            </a:pPr>
            <a:r>
              <a:rPr lang="it-IT" sz="2400" dirty="0"/>
              <a:t>Con CSS3 possiamo decidere di suddividere il testo in più colonne senza ricorrere all’uso delle tabelle: </a:t>
            </a:r>
          </a:p>
          <a:p>
            <a:r>
              <a:rPr lang="it-IT" sz="2400" b="1" dirty="0" err="1" smtClean="0"/>
              <a:t>column-count</a:t>
            </a:r>
            <a:r>
              <a:rPr lang="it-IT" sz="2400" dirty="0"/>
              <a:t>: definisce il numero di colonne.</a:t>
            </a:r>
            <a:endParaRPr lang="it-IT" sz="2400" b="1" dirty="0"/>
          </a:p>
          <a:p>
            <a:r>
              <a:rPr lang="it-IT" sz="2400" b="1" dirty="0" err="1"/>
              <a:t>column</a:t>
            </a:r>
            <a:r>
              <a:rPr lang="it-IT" sz="2400" b="1" dirty="0"/>
              <a:t>-gap</a:t>
            </a:r>
            <a:r>
              <a:rPr lang="it-IT" sz="2400" dirty="0"/>
              <a:t>: dimensione spaziatura tra le colonne.</a:t>
            </a:r>
            <a:endParaRPr lang="it-IT" sz="2400" b="1" dirty="0"/>
          </a:p>
          <a:p>
            <a:r>
              <a:rPr lang="it-IT" sz="2400" b="1" dirty="0" err="1"/>
              <a:t>column-rule</a:t>
            </a:r>
            <a:r>
              <a:rPr lang="it-IT" sz="2400" dirty="0"/>
              <a:t>: bordo di separazione.</a:t>
            </a:r>
            <a:endParaRPr lang="it-IT" sz="2400" b="1" dirty="0"/>
          </a:p>
          <a:p>
            <a:r>
              <a:rPr lang="it-IT" sz="2400" b="1" dirty="0" err="1"/>
              <a:t>column-width</a:t>
            </a:r>
            <a:r>
              <a:rPr lang="it-IT" sz="2400" dirty="0"/>
              <a:t> </a:t>
            </a:r>
            <a:r>
              <a:rPr lang="it-IT" sz="2400"/>
              <a:t>: </a:t>
            </a:r>
            <a:r>
              <a:rPr lang="it-IT" sz="2400" smtClean="0"/>
              <a:t>larghezza </a:t>
            </a:r>
            <a:r>
              <a:rPr lang="it-IT" sz="2400" dirty="0"/>
              <a:t>colonne.</a:t>
            </a:r>
            <a:endParaRPr lang="it-IT" sz="2400" b="1" dirty="0"/>
          </a:p>
          <a:p>
            <a:r>
              <a:rPr lang="it-IT" sz="2400" b="1" dirty="0" err="1"/>
              <a:t>column-height</a:t>
            </a:r>
            <a:r>
              <a:rPr lang="it-IT" sz="2400" dirty="0"/>
              <a:t>: altezza colonne.</a:t>
            </a:r>
            <a:endParaRPr lang="it-IT" sz="2400" b="1" dirty="0"/>
          </a:p>
          <a:p>
            <a:r>
              <a:rPr lang="it-IT" sz="2400" b="1" dirty="0" err="1"/>
              <a:t>column-span</a:t>
            </a:r>
            <a:r>
              <a:rPr lang="it-IT" sz="2400" dirty="0"/>
              <a:t>: intestazione per una o tutte le colonne (valore </a:t>
            </a:r>
            <a:r>
              <a:rPr lang="it-IT" sz="2400" dirty="0" err="1"/>
              <a:t>all</a:t>
            </a:r>
            <a:r>
              <a:rPr lang="it-IT" sz="2400" dirty="0"/>
              <a:t>).</a:t>
            </a:r>
          </a:p>
          <a:p>
            <a:endParaRPr lang="it-IT" dirty="0"/>
          </a:p>
        </p:txBody>
      </p:sp>
    </p:spTree>
    <p:extLst>
      <p:ext uri="{BB962C8B-B14F-4D97-AF65-F5344CB8AC3E}">
        <p14:creationId xmlns:p14="http://schemas.microsoft.com/office/powerpoint/2010/main" val="126743774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84585" y="462580"/>
            <a:ext cx="8229600" cy="792088"/>
          </a:xfrm>
        </p:spPr>
        <p:txBody>
          <a:bodyPr>
            <a:normAutofit/>
          </a:bodyPr>
          <a:lstStyle/>
          <a:p>
            <a:pPr algn="ctr"/>
            <a:r>
              <a:rPr lang="it-IT" sz="4500" b="1" dirty="0"/>
              <a:t>Disposizione testo in Colonne 2/2</a:t>
            </a:r>
          </a:p>
        </p:txBody>
      </p:sp>
      <p:sp>
        <p:nvSpPr>
          <p:cNvPr id="3" name="Segnaposto contenuto 2"/>
          <p:cNvSpPr>
            <a:spLocks noGrp="1"/>
          </p:cNvSpPr>
          <p:nvPr>
            <p:ph idx="1"/>
          </p:nvPr>
        </p:nvSpPr>
        <p:spPr>
          <a:xfrm>
            <a:off x="770556" y="1798279"/>
            <a:ext cx="4506293" cy="3381350"/>
          </a:xfrm>
        </p:spPr>
        <p:txBody>
          <a:bodyPr>
            <a:normAutofit/>
          </a:bodyPr>
          <a:lstStyle/>
          <a:p>
            <a:r>
              <a:rPr lang="it-IT" sz="2800" smtClean="0"/>
              <a:t>Si notano </a:t>
            </a:r>
            <a:r>
              <a:rPr lang="it-IT" sz="2800" dirty="0"/>
              <a:t>i prefissi –</a:t>
            </a:r>
            <a:r>
              <a:rPr lang="it-IT" sz="2800" dirty="0" err="1"/>
              <a:t>moz</a:t>
            </a:r>
            <a:r>
              <a:rPr lang="it-IT" sz="2800" dirty="0"/>
              <a:t> e –</a:t>
            </a:r>
            <a:r>
              <a:rPr lang="it-IT" sz="2800" dirty="0" err="1"/>
              <a:t>webkit</a:t>
            </a:r>
            <a:r>
              <a:rPr lang="it-IT" sz="2800" dirty="0"/>
              <a:t> per la compatibilità con </a:t>
            </a:r>
            <a:r>
              <a:rPr lang="it-IT" sz="2800" dirty="0" err="1"/>
              <a:t>Firefox</a:t>
            </a:r>
            <a:r>
              <a:rPr lang="it-IT" sz="2800" dirty="0"/>
              <a:t> e </a:t>
            </a:r>
            <a:r>
              <a:rPr lang="it-IT" sz="2800" dirty="0" err="1"/>
              <a:t>Chrome</a:t>
            </a:r>
            <a:r>
              <a:rPr lang="it-IT" sz="2800" dirty="0"/>
              <a:t>/Safari.</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9385" y="1798279"/>
            <a:ext cx="5210521" cy="35412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9358015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5"/>
          <p:cNvSpPr txBox="1">
            <a:spLocks/>
          </p:cNvSpPr>
          <p:nvPr/>
        </p:nvSpPr>
        <p:spPr bwMode="auto">
          <a:xfrm>
            <a:off x="388938" y="102408"/>
            <a:ext cx="8736208"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lvl="0" defTabSz="914400" eaLnBrk="1" hangingPunct="1">
              <a:defRPr/>
            </a:pPr>
            <a:r>
              <a:rPr lang="it-IT" altLang="it-IT">
                <a:ln>
                  <a:noFill/>
                </a:ln>
              </a:rPr>
              <a:t>Collegare una pagina a un foglio di stile</a:t>
            </a:r>
            <a:endParaRPr lang="it-IT" altLang="it-IT" dirty="0">
              <a:ln>
                <a:noFill/>
              </a:ln>
            </a:endParaRPr>
          </a:p>
        </p:txBody>
      </p:sp>
      <p:sp>
        <p:nvSpPr>
          <p:cNvPr id="12" name="Segnaposto contenuto 2"/>
          <p:cNvSpPr txBox="1">
            <a:spLocks/>
          </p:cNvSpPr>
          <p:nvPr/>
        </p:nvSpPr>
        <p:spPr>
          <a:xfrm>
            <a:off x="180296" y="4869160"/>
            <a:ext cx="9072224" cy="1800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b="1" i="1" smtClean="0"/>
              <a:t>Href</a:t>
            </a:r>
            <a:r>
              <a:rPr lang="it-IT" smtClean="0"/>
              <a:t> : punta al file, con percorso assoluto o relativo;</a:t>
            </a:r>
            <a:endParaRPr lang="it-IT" dirty="0"/>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602991"/>
            <a:ext cx="10637676" cy="29258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4" name="Rettangolo 13"/>
          <p:cNvSpPr/>
          <p:nvPr/>
        </p:nvSpPr>
        <p:spPr>
          <a:xfrm>
            <a:off x="4105492" y="2557033"/>
            <a:ext cx="2294420" cy="384199"/>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150361956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Per CSS Short </a:t>
            </a:r>
            <a:r>
              <a:rPr kumimoji="0" lang="it-IT" altLang="it-IT" sz="2000" b="0" i="0" u="none" strike="noStrike" kern="1200" cap="none" spc="0" normalizeH="0" baseline="0" noProof="0" dirty="0" err="1" smtClean="0">
                <a:ln>
                  <a:noFill/>
                </a:ln>
                <a:solidFill>
                  <a:sysClr val="windowText" lastClr="000000"/>
                </a:solidFill>
                <a:effectLst/>
                <a:uLnTx/>
                <a:uFillTx/>
                <a:ea typeface="+mn-ea"/>
                <a:cs typeface="+mn-cs"/>
              </a:rPr>
              <a:t>hand</a:t>
            </a: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 si intende una tecnica di minimizzazione del codice CSS</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2000" b="0" i="0" u="none" strike="noStrike" kern="1200" cap="none" spc="0" normalizeH="0" baseline="0" noProof="0" dirty="0" smtClean="0">
              <a:ln>
                <a:noFill/>
              </a:ln>
              <a:solidFill>
                <a:sysClr val="windowText" lastClr="000000"/>
              </a:solidFill>
              <a:effectLst/>
              <a:uLnTx/>
              <a:uFillTx/>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Lo scopo è quello di velocizzare lo scaricamento da parte del browser del file stesso</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2000" b="0" i="0" u="none" strike="noStrike" kern="1200" cap="none" spc="0" normalizeH="0" baseline="0" noProof="0" dirty="0" smtClean="0">
              <a:ln>
                <a:noFill/>
              </a:ln>
              <a:solidFill>
                <a:sysClr val="windowText" lastClr="000000"/>
              </a:solidFill>
              <a:effectLst/>
              <a:uLnTx/>
              <a:uFillTx/>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ea typeface="+mn-ea"/>
                <a:cs typeface="+mn-cs"/>
              </a:rPr>
              <a:t>Riduciamo le regole stilistiche e lo spazio fra le regole</a:t>
            </a: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CSS Short hand</a:t>
            </a:r>
          </a:p>
        </p:txBody>
      </p:sp>
      <p:pic>
        <p:nvPicPr>
          <p:cNvPr id="7" name="Segnaposto immagine 9"/>
          <p:cNvPicPr>
            <a:picLocks noChangeAspect="1"/>
          </p:cNvPicPr>
          <p:nvPr/>
        </p:nvPicPr>
        <p:blipFill>
          <a:blip r:embed="rId2">
            <a:extLst>
              <a:ext uri="{28A0092B-C50C-407E-A947-70E740481C1C}">
                <a14:useLocalDpi xmlns:a14="http://schemas.microsoft.com/office/drawing/2010/main" val="0"/>
              </a:ext>
            </a:extLst>
          </a:blip>
          <a:srcRect l="-5739" t="11201" r="-6274" b="-4550"/>
          <a:stretch>
            <a:fillRect/>
          </a:stretch>
        </p:blipFill>
        <p:spPr bwMode="auto">
          <a:xfrm>
            <a:off x="6073724" y="1423988"/>
            <a:ext cx="3817937" cy="4452937"/>
          </a:xfrm>
          <a:prstGeom prst="rect">
            <a:avLst/>
          </a:prstGeom>
          <a:noFill/>
          <a:ln w="9525" cap="flat" cmpd="sng" algn="ctr">
            <a:noFill/>
            <a:prstDash val="solid"/>
            <a:miter lim="800000"/>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cap="flat" cmpd="thickThin" algn="ctr">
                <a:solidFill>
                  <a:srgbClr val="000000"/>
                </a:solidFill>
                <a:miter lim="800000"/>
                <a:headEnd/>
                <a:tailEnd/>
              </a14:hiddenLine>
            </a:ext>
          </a:extLst>
        </p:spPr>
      </p:pic>
    </p:spTree>
    <p:extLst>
      <p:ext uri="{BB962C8B-B14F-4D97-AF65-F5344CB8AC3E}">
        <p14:creationId xmlns:p14="http://schemas.microsoft.com/office/powerpoint/2010/main" val="1693358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latin typeface="Lucida Sans Unicode"/>
                <a:ea typeface="+mn-ea"/>
                <a:cs typeface="+mn-cs"/>
              </a:rPr>
              <a:t>div { </a:t>
            </a:r>
            <a:r>
              <a:rPr kumimoji="0" lang="it-IT" altLang="it-IT" sz="20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border</a:t>
            </a:r>
            <a:r>
              <a:rPr kumimoji="0" lang="it-IT" altLang="it-IT" sz="2000" b="0" i="0" u="none" strike="noStrike" kern="1200" cap="none" spc="0" normalizeH="0" baseline="0" noProof="0" dirty="0" smtClean="0">
                <a:ln>
                  <a:noFill/>
                </a:ln>
                <a:solidFill>
                  <a:sysClr val="windowText" lastClr="000000"/>
                </a:solidFill>
                <a:effectLst/>
                <a:uLnTx/>
                <a:uFillTx/>
                <a:latin typeface="Lucida Sans Unicode"/>
                <a:ea typeface="+mn-ea"/>
                <a:cs typeface="+mn-cs"/>
              </a:rPr>
              <a:t>: 10px </a:t>
            </a:r>
            <a:r>
              <a:rPr kumimoji="0" lang="it-IT" altLang="it-IT" sz="20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solid</a:t>
            </a:r>
            <a:r>
              <a:rPr kumimoji="0" lang="it-IT" altLang="it-IT" sz="2000" b="0" i="0" u="none" strike="noStrike" kern="1200" cap="none" spc="0" normalizeH="0" baseline="0" noProof="0" dirty="0" smtClean="0">
                <a:ln>
                  <a:noFill/>
                </a:ln>
                <a:solidFill>
                  <a:sysClr val="windowText" lastClr="000000"/>
                </a:solidFill>
                <a:effectLst/>
                <a:uLnTx/>
                <a:uFillTx/>
                <a:latin typeface="Lucida Sans Unicode"/>
                <a:ea typeface="+mn-ea"/>
                <a:cs typeface="+mn-cs"/>
              </a:rPr>
              <a:t> #ff0000 }</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20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latin typeface="Lucida Sans Unicode"/>
                <a:ea typeface="+mn-ea"/>
                <a:cs typeface="+mn-cs"/>
              </a:rPr>
              <a:t>div {</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latin typeface="Lucida Sans Unicode"/>
                <a:ea typeface="+mn-ea"/>
                <a:cs typeface="+mn-cs"/>
              </a:rPr>
              <a:t>    </a:t>
            </a:r>
            <a:r>
              <a:rPr kumimoji="0" lang="it-IT" altLang="it-IT" sz="20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border-width</a:t>
            </a:r>
            <a:r>
              <a:rPr kumimoji="0" lang="it-IT" altLang="it-IT" sz="2000" b="0" i="0" u="none" strike="noStrike" kern="1200" cap="none" spc="0" normalizeH="0" baseline="0" noProof="0" dirty="0" smtClean="0">
                <a:ln>
                  <a:noFill/>
                </a:ln>
                <a:solidFill>
                  <a:sysClr val="windowText" lastClr="000000"/>
                </a:solidFill>
                <a:effectLst/>
                <a:uLnTx/>
                <a:uFillTx/>
                <a:latin typeface="Lucida Sans Unicode"/>
                <a:ea typeface="+mn-ea"/>
                <a:cs typeface="+mn-cs"/>
              </a:rPr>
              <a:t>: 10px;</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latin typeface="Lucida Sans Unicode"/>
                <a:ea typeface="+mn-ea"/>
                <a:cs typeface="+mn-cs"/>
              </a:rPr>
              <a:t>    </a:t>
            </a:r>
            <a:r>
              <a:rPr kumimoji="0" lang="it-IT" altLang="it-IT" sz="20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border</a:t>
            </a:r>
            <a:r>
              <a:rPr kumimoji="0" lang="it-IT" altLang="it-IT" sz="2000" b="0" i="0" u="none" strike="noStrike" kern="1200" cap="none" spc="0" normalizeH="0" baseline="0" noProof="0" dirty="0" smtClean="0">
                <a:ln>
                  <a:noFill/>
                </a:ln>
                <a:solidFill>
                  <a:sysClr val="windowText" lastClr="000000"/>
                </a:solidFill>
                <a:effectLst/>
                <a:uLnTx/>
                <a:uFillTx/>
                <a:latin typeface="Lucida Sans Unicode"/>
                <a:ea typeface="+mn-ea"/>
                <a:cs typeface="+mn-cs"/>
              </a:rPr>
              <a:t>-style: </a:t>
            </a:r>
            <a:r>
              <a:rPr kumimoji="0" lang="it-IT" altLang="it-IT" sz="20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solid</a:t>
            </a:r>
            <a:r>
              <a:rPr kumimoji="0" lang="it-IT" altLang="it-IT" sz="2000" b="0" i="0" u="none" strike="noStrike" kern="1200" cap="none" spc="0" normalizeH="0" baseline="0" noProof="0" dirty="0" smtClean="0">
                <a:ln>
                  <a:noFill/>
                </a:ln>
                <a:solidFill>
                  <a:sysClr val="windowText" lastClr="000000"/>
                </a:solidFill>
                <a:effectLst/>
                <a:uLnTx/>
                <a:uFillTx/>
                <a:latin typeface="Lucida Sans Unicode"/>
                <a:ea typeface="+mn-ea"/>
                <a:cs typeface="+mn-cs"/>
              </a:rPr>
              <a:t>;</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latin typeface="Lucida Sans Unicode"/>
                <a:ea typeface="+mn-ea"/>
                <a:cs typeface="+mn-cs"/>
              </a:rPr>
              <a:t>    </a:t>
            </a:r>
            <a:r>
              <a:rPr kumimoji="0" lang="it-IT" altLang="it-IT" sz="20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border</a:t>
            </a:r>
            <a:r>
              <a:rPr kumimoji="0" lang="it-IT" altLang="it-IT" sz="2000" b="0" i="0" u="none" strike="noStrike" kern="1200" cap="none" spc="0" normalizeH="0" baseline="0" noProof="0" dirty="0" smtClean="0">
                <a:ln>
                  <a:noFill/>
                </a:ln>
                <a:solidFill>
                  <a:sysClr val="windowText" lastClr="000000"/>
                </a:solidFill>
                <a:effectLst/>
                <a:uLnTx/>
                <a:uFillTx/>
                <a:latin typeface="Lucida Sans Unicode"/>
                <a:ea typeface="+mn-ea"/>
                <a:cs typeface="+mn-cs"/>
              </a:rPr>
              <a:t>-color: #ff0000;</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2000" b="0" i="0" u="none" strike="noStrike" kern="1200" cap="none" spc="0" normalizeH="0" baseline="0" noProof="0" dirty="0" smtClean="0">
                <a:ln>
                  <a:noFill/>
                </a:ln>
                <a:solidFill>
                  <a:sysClr val="windowText" lastClr="000000"/>
                </a:solidFill>
                <a:effectLst/>
                <a:uLnTx/>
                <a:uFillTx/>
                <a:latin typeface="Lucida Sans Unicode"/>
                <a:ea typeface="+mn-ea"/>
                <a:cs typeface="+mn-cs"/>
              </a:rPr>
              <a:t>}</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20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CSS Short hand</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sp>
        <p:nvSpPr>
          <p:cNvPr id="7" name="CasellaDiTesto 6"/>
          <p:cNvSpPr txBox="1"/>
          <p:nvPr/>
        </p:nvSpPr>
        <p:spPr>
          <a:xfrm>
            <a:off x="6390269" y="2695575"/>
            <a:ext cx="2916237" cy="2246312"/>
          </a:xfrm>
          <a:prstGeom prst="rect">
            <a:avLst/>
          </a:prstGeom>
          <a:noFill/>
        </p:spPr>
        <p:txBody>
          <a:bodyPr>
            <a:spAutoFit/>
          </a:bodyPr>
          <a:lstStyle/>
          <a:p>
            <a:pPr>
              <a:defRPr/>
            </a:pPr>
            <a:r>
              <a:rPr lang="it-IT" sz="2800" dirty="0">
                <a:solidFill>
                  <a:prstClr val="black">
                    <a:lumMod val="95000"/>
                    <a:lumOff val="5000"/>
                  </a:prstClr>
                </a:solidFill>
                <a:cs typeface="Arial" panose="020B0604020202020204" pitchFamily="34" charset="0"/>
              </a:rPr>
              <a:t>Stesse proprietà ma pesi e complessità decisamente diverse</a:t>
            </a:r>
          </a:p>
        </p:txBody>
      </p:sp>
    </p:spTree>
    <p:extLst>
      <p:ext uri="{BB962C8B-B14F-4D97-AF65-F5344CB8AC3E}">
        <p14:creationId xmlns:p14="http://schemas.microsoft.com/office/powerpoint/2010/main" val="61206758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800" b="0" i="0" u="none" strike="noStrike" kern="1200" cap="none" spc="0" normalizeH="0" baseline="0" noProof="0" dirty="0" smtClean="0">
                <a:ln>
                  <a:noFill/>
                </a:ln>
                <a:solidFill>
                  <a:sysClr val="windowText" lastClr="000000"/>
                </a:solidFill>
                <a:effectLst/>
                <a:uLnTx/>
                <a:uFillTx/>
                <a:latin typeface="Lucida Sans Unicode"/>
                <a:ea typeface="+mn-ea"/>
                <a:cs typeface="+mn-cs"/>
              </a:rPr>
              <a:t>div { margin:10px 5px 10px 8px;}</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100" b="0" i="0" u="none" strike="noStrike" kern="1200" cap="none" spc="0" normalizeH="0" baseline="0" noProof="0" dirty="0" smtClean="0">
                <a:ln>
                  <a:noFill/>
                </a:ln>
                <a:solidFill>
                  <a:sysClr val="windowText" lastClr="000000"/>
                </a:solidFill>
                <a:effectLst/>
                <a:uLnTx/>
                <a:uFillTx/>
                <a:latin typeface="Lucida Sans Unicode"/>
                <a:ea typeface="+mn-ea"/>
                <a:cs typeface="+mn-cs"/>
              </a:rPr>
              <a:t>Margini per ogni lato: top - right - bottom - </a:t>
            </a:r>
            <a:r>
              <a:rPr kumimoji="0" lang="it-IT" altLang="it-IT" sz="11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left</a:t>
            </a:r>
            <a:endParaRPr kumimoji="0" lang="it-IT" altLang="it-IT" sz="11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1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800" b="0" i="0" u="none" strike="noStrike" kern="1200" cap="none" spc="0" normalizeH="0" baseline="0" noProof="0" dirty="0" smtClean="0">
                <a:ln>
                  <a:noFill/>
                </a:ln>
                <a:solidFill>
                  <a:sysClr val="windowText" lastClr="000000"/>
                </a:solidFill>
                <a:effectLst/>
                <a:uLnTx/>
                <a:uFillTx/>
                <a:latin typeface="Lucida Sans Unicode"/>
                <a:ea typeface="+mn-ea"/>
                <a:cs typeface="+mn-cs"/>
              </a:rPr>
              <a:t>div { margin:10px 5px; }</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100" b="0" i="0" u="none" strike="noStrike" kern="1200" cap="none" spc="0" normalizeH="0" baseline="0" noProof="0" dirty="0" smtClean="0">
                <a:ln>
                  <a:noFill/>
                </a:ln>
                <a:solidFill>
                  <a:sysClr val="windowText" lastClr="000000"/>
                </a:solidFill>
                <a:effectLst/>
                <a:uLnTx/>
                <a:uFillTx/>
                <a:latin typeface="Lucida Sans Unicode"/>
                <a:ea typeface="+mn-ea"/>
                <a:cs typeface="+mn-cs"/>
              </a:rPr>
              <a:t>Margini per ogni lato: top/bottom - right/</a:t>
            </a:r>
            <a:r>
              <a:rPr kumimoji="0" lang="it-IT" altLang="it-IT" sz="11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left</a:t>
            </a:r>
            <a:endParaRPr kumimoji="0" lang="it-IT" altLang="it-IT" sz="11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8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800" b="0" i="0" u="none" strike="noStrike" kern="1200" cap="none" spc="0" normalizeH="0" baseline="0" noProof="0" dirty="0" smtClean="0">
                <a:ln>
                  <a:noFill/>
                </a:ln>
                <a:solidFill>
                  <a:sysClr val="windowText" lastClr="000000"/>
                </a:solidFill>
                <a:effectLst/>
                <a:uLnTx/>
                <a:uFillTx/>
                <a:latin typeface="Lucida Sans Unicode"/>
                <a:ea typeface="+mn-ea"/>
                <a:cs typeface="+mn-cs"/>
              </a:rPr>
              <a:t>div { margin:10px; }</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100" b="0" i="0" u="none" strike="noStrike" kern="1200" cap="none" spc="0" normalizeH="0" baseline="0" noProof="0" dirty="0" smtClean="0">
                <a:ln>
                  <a:noFill/>
                </a:ln>
                <a:solidFill>
                  <a:sysClr val="windowText" lastClr="000000"/>
                </a:solidFill>
                <a:effectLst/>
                <a:uLnTx/>
                <a:uFillTx/>
                <a:latin typeface="Lucida Sans Unicode"/>
                <a:ea typeface="+mn-ea"/>
                <a:cs typeface="+mn-cs"/>
              </a:rPr>
              <a:t>Margini per tutti e 4 i lati</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8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1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CSS value</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sp>
        <p:nvSpPr>
          <p:cNvPr id="7" name="CasellaDiTesto 6"/>
          <p:cNvSpPr txBox="1"/>
          <p:nvPr/>
        </p:nvSpPr>
        <p:spPr>
          <a:xfrm>
            <a:off x="6119813" y="3500438"/>
            <a:ext cx="2916237" cy="1385887"/>
          </a:xfrm>
          <a:prstGeom prst="rect">
            <a:avLst/>
          </a:prstGeom>
          <a:noFill/>
        </p:spPr>
        <p:txBody>
          <a:bodyPr>
            <a:spAutoFit/>
          </a:bodyPr>
          <a:lstStyle/>
          <a:p>
            <a:pPr>
              <a:defRPr/>
            </a:pPr>
            <a:r>
              <a:rPr lang="it-IT" sz="2800" dirty="0">
                <a:solidFill>
                  <a:prstClr val="black">
                    <a:lumMod val="95000"/>
                    <a:lumOff val="5000"/>
                  </a:prstClr>
                </a:solidFill>
                <a:cs typeface="Arial" panose="020B0604020202020204" pitchFamily="34" charset="0"/>
              </a:rPr>
              <a:t>In base al numero di valori immessi dopo i ":" </a:t>
            </a:r>
          </a:p>
        </p:txBody>
      </p:sp>
    </p:spTree>
    <p:extLst>
      <p:ext uri="{BB962C8B-B14F-4D97-AF65-F5344CB8AC3E}">
        <p14:creationId xmlns:p14="http://schemas.microsoft.com/office/powerpoint/2010/main" val="57326557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08030" y="188640"/>
            <a:ext cx="8229600" cy="936104"/>
          </a:xfrm>
        </p:spPr>
        <p:txBody>
          <a:bodyPr>
            <a:normAutofit/>
          </a:bodyPr>
          <a:lstStyle/>
          <a:p>
            <a:pPr algn="ctr"/>
            <a:r>
              <a:rPr lang="it-IT" sz="4500" b="1" dirty="0"/>
              <a:t>Sfondi 1/5</a:t>
            </a:r>
          </a:p>
        </p:txBody>
      </p:sp>
      <p:sp>
        <p:nvSpPr>
          <p:cNvPr id="3" name="Segnaposto contenuto 2"/>
          <p:cNvSpPr>
            <a:spLocks noGrp="1"/>
          </p:cNvSpPr>
          <p:nvPr>
            <p:ph idx="1"/>
          </p:nvPr>
        </p:nvSpPr>
        <p:spPr>
          <a:xfrm>
            <a:off x="1106861" y="1412776"/>
            <a:ext cx="10075489" cy="4911824"/>
          </a:xfrm>
        </p:spPr>
        <p:txBody>
          <a:bodyPr/>
          <a:lstStyle/>
          <a:p>
            <a:pPr marL="0" indent="0">
              <a:buNone/>
            </a:pPr>
            <a:r>
              <a:rPr lang="it-IT" sz="2400" dirty="0"/>
              <a:t>CSS3 offre la possibilità di impostare anche sfumature (</a:t>
            </a:r>
            <a:r>
              <a:rPr lang="it-IT" sz="2400" dirty="0" err="1"/>
              <a:t>gradient</a:t>
            </a:r>
            <a:r>
              <a:rPr lang="it-IT" sz="2400" dirty="0"/>
              <a:t>) sia lineari che circolari come sfondo.</a:t>
            </a:r>
          </a:p>
          <a:p>
            <a:pPr marL="0" indent="0">
              <a:buNone/>
            </a:pPr>
            <a:endParaRPr lang="it-IT" sz="2400" dirty="0"/>
          </a:p>
          <a:p>
            <a:pPr marL="0" indent="0">
              <a:buNone/>
            </a:pPr>
            <a:endParaRPr lang="it-IT" sz="2400" dirty="0"/>
          </a:p>
          <a:p>
            <a:pPr marL="0" indent="0">
              <a:buNone/>
            </a:pPr>
            <a:endParaRPr lang="it-IT" sz="2400" dirty="0"/>
          </a:p>
          <a:p>
            <a:pPr marL="0" indent="0">
              <a:buNone/>
            </a:pPr>
            <a:endParaRPr lang="it-IT" sz="2400" dirty="0"/>
          </a:p>
          <a:p>
            <a:pPr marL="0" indent="0">
              <a:buNone/>
            </a:pPr>
            <a:endParaRPr lang="it-IT" sz="2400" dirty="0"/>
          </a:p>
          <a:p>
            <a:pPr marL="0" indent="0">
              <a:buNone/>
            </a:pPr>
            <a:endParaRPr lang="it-IT" sz="2400" dirty="0"/>
          </a:p>
          <a:p>
            <a:pPr marL="0" indent="0">
              <a:buNone/>
            </a:pPr>
            <a:r>
              <a:rPr lang="it-IT" sz="2400" dirty="0"/>
              <a:t>Sfumatura verticale con diverse tonalità di grigio, da #999 a #</a:t>
            </a:r>
            <a:r>
              <a:rPr lang="it-IT" sz="2400" dirty="0" err="1"/>
              <a:t>eee</a:t>
            </a:r>
            <a:r>
              <a:rPr lang="it-IT" sz="2400" dirty="0"/>
              <a:t>.</a:t>
            </a:r>
          </a:p>
          <a:p>
            <a:pPr marL="0" indent="0">
              <a:buNone/>
            </a:pPr>
            <a:endParaRPr lang="it-IT" sz="24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61" y="2716560"/>
            <a:ext cx="8102061" cy="23042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4366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91544" y="260649"/>
            <a:ext cx="8229600" cy="965949"/>
          </a:xfrm>
        </p:spPr>
        <p:txBody>
          <a:bodyPr>
            <a:normAutofit/>
          </a:bodyPr>
          <a:lstStyle/>
          <a:p>
            <a:pPr algn="ctr"/>
            <a:r>
              <a:rPr lang="it-IT" sz="4500" b="1" dirty="0"/>
              <a:t>Sfondi 2/5</a:t>
            </a:r>
          </a:p>
        </p:txBody>
      </p:sp>
      <p:sp>
        <p:nvSpPr>
          <p:cNvPr id="3" name="Segnaposto contenuto 2"/>
          <p:cNvSpPr>
            <a:spLocks noGrp="1"/>
          </p:cNvSpPr>
          <p:nvPr>
            <p:ph idx="1"/>
          </p:nvPr>
        </p:nvSpPr>
        <p:spPr>
          <a:xfrm>
            <a:off x="1085850" y="1412776"/>
            <a:ext cx="9944100" cy="5256584"/>
          </a:xfrm>
        </p:spPr>
        <p:txBody>
          <a:bodyPr>
            <a:noAutofit/>
          </a:bodyPr>
          <a:lstStyle/>
          <a:p>
            <a:pPr marL="0" indent="0">
              <a:buNone/>
            </a:pPr>
            <a:r>
              <a:rPr lang="it-IT" sz="2400" dirty="0"/>
              <a:t>E’ possibile impostare un immagine come sfondo, definendone anche la posizione e stabilendo se dovrà essere replicata come </a:t>
            </a:r>
            <a:r>
              <a:rPr lang="it-IT" sz="2400" dirty="0" err="1"/>
              <a:t>texture</a:t>
            </a:r>
            <a:r>
              <a:rPr lang="it-IT" sz="2400" dirty="0"/>
              <a:t> in orizzontale e/o verticale, grazie alle seguenti proprietà : </a:t>
            </a:r>
          </a:p>
          <a:p>
            <a:r>
              <a:rPr lang="it-IT" sz="2400" b="1" i="1" dirty="0"/>
              <a:t>Background-image</a:t>
            </a:r>
            <a:endParaRPr lang="it-IT" sz="2400" dirty="0"/>
          </a:p>
          <a:p>
            <a:r>
              <a:rPr lang="it-IT" sz="2400" b="1" i="1" dirty="0"/>
              <a:t>Background-position</a:t>
            </a:r>
            <a:endParaRPr lang="it-IT" sz="2400" dirty="0"/>
          </a:p>
          <a:p>
            <a:r>
              <a:rPr lang="it-IT" sz="2400" b="1" i="1" dirty="0"/>
              <a:t>Background-</a:t>
            </a:r>
            <a:r>
              <a:rPr lang="it-IT" sz="2400" b="1" i="1" dirty="0" err="1"/>
              <a:t>repeat</a:t>
            </a:r>
            <a:endParaRPr lang="it-IT" sz="2400" dirty="0"/>
          </a:p>
          <a:p>
            <a:pPr marL="0" indent="0">
              <a:buNone/>
            </a:pPr>
            <a:r>
              <a:rPr lang="it-IT" sz="2400" dirty="0"/>
              <a:t>Css3 supporta i </a:t>
            </a:r>
            <a:r>
              <a:rPr lang="it-IT" sz="2400" i="1" dirty="0"/>
              <a:t>background multipli</a:t>
            </a:r>
            <a:r>
              <a:rPr lang="it-IT" sz="2400" dirty="0"/>
              <a:t>, ovvero la possibilità di specificare più di un immagine di sfondo, posizionando ciascuna risorsa su un livello diverso.</a:t>
            </a:r>
          </a:p>
        </p:txBody>
      </p:sp>
    </p:spTree>
    <p:extLst>
      <p:ext uri="{BB962C8B-B14F-4D97-AF65-F5344CB8AC3E}">
        <p14:creationId xmlns:p14="http://schemas.microsoft.com/office/powerpoint/2010/main" val="11534635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140646" y="299789"/>
            <a:ext cx="8229600" cy="980728"/>
          </a:xfrm>
        </p:spPr>
        <p:txBody>
          <a:bodyPr>
            <a:normAutofit/>
          </a:bodyPr>
          <a:lstStyle/>
          <a:p>
            <a:pPr algn="ctr"/>
            <a:r>
              <a:rPr lang="it-IT" sz="4500" b="1" dirty="0"/>
              <a:t>Sfondi 3/5</a:t>
            </a:r>
          </a:p>
        </p:txBody>
      </p:sp>
      <p:sp>
        <p:nvSpPr>
          <p:cNvPr id="3" name="Segnaposto contenuto 2"/>
          <p:cNvSpPr>
            <a:spLocks noGrp="1"/>
          </p:cNvSpPr>
          <p:nvPr>
            <p:ph idx="1"/>
          </p:nvPr>
        </p:nvSpPr>
        <p:spPr/>
        <p:txBody>
          <a:bodyPr>
            <a:normAutofit lnSpcReduction="10000"/>
          </a:bodyPr>
          <a:lstStyle/>
          <a:p>
            <a:endParaRPr lang="it-IT" dirty="0" smtClean="0"/>
          </a:p>
          <a:p>
            <a:endParaRPr lang="it-IT" dirty="0"/>
          </a:p>
          <a:p>
            <a:endParaRPr lang="it-IT" dirty="0" smtClean="0"/>
          </a:p>
          <a:p>
            <a:endParaRPr lang="it-IT" dirty="0"/>
          </a:p>
          <a:p>
            <a:endParaRPr lang="it-IT" dirty="0" smtClean="0"/>
          </a:p>
          <a:p>
            <a:endParaRPr lang="it-IT" dirty="0"/>
          </a:p>
          <a:p>
            <a:endParaRPr lang="it-IT" dirty="0" smtClean="0"/>
          </a:p>
          <a:p>
            <a:pPr marL="0" indent="0">
              <a:buNone/>
            </a:pPr>
            <a:r>
              <a:rPr lang="it-IT" i="1" dirty="0" smtClean="0"/>
              <a:t>L’ordine di dichiarazione </a:t>
            </a:r>
            <a:r>
              <a:rPr lang="it-IT" dirty="0" smtClean="0"/>
              <a:t>delle immagini è fondamentale, in quanto stabiliscono il livello di sovrapposizione di ogni immagine.</a:t>
            </a:r>
            <a:endParaRPr lang="it-IT"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783110"/>
            <a:ext cx="6048672" cy="31656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9267176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91544" y="404664"/>
            <a:ext cx="8229600" cy="720080"/>
          </a:xfrm>
        </p:spPr>
        <p:txBody>
          <a:bodyPr>
            <a:noAutofit/>
          </a:bodyPr>
          <a:lstStyle/>
          <a:p>
            <a:pPr algn="ctr"/>
            <a:r>
              <a:rPr lang="it-IT" sz="4500" b="1" dirty="0"/>
              <a:t>Sfondi 4/5</a:t>
            </a:r>
          </a:p>
        </p:txBody>
      </p:sp>
      <p:sp>
        <p:nvSpPr>
          <p:cNvPr id="3" name="Segnaposto contenuto 2"/>
          <p:cNvSpPr>
            <a:spLocks noGrp="1"/>
          </p:cNvSpPr>
          <p:nvPr>
            <p:ph idx="1"/>
          </p:nvPr>
        </p:nvSpPr>
        <p:spPr>
          <a:xfrm>
            <a:off x="1039044" y="1638300"/>
            <a:ext cx="10134600" cy="4419600"/>
          </a:xfrm>
        </p:spPr>
        <p:txBody>
          <a:bodyPr>
            <a:normAutofit/>
          </a:bodyPr>
          <a:lstStyle/>
          <a:p>
            <a:pPr marL="0" indent="0">
              <a:buNone/>
            </a:pPr>
            <a:r>
              <a:rPr lang="it-IT" sz="2400" dirty="0"/>
              <a:t>Ogni immagine di sfondo può essere ridimensionata usando la proprietà background-</a:t>
            </a:r>
            <a:r>
              <a:rPr lang="it-IT" sz="2400" dirty="0" err="1"/>
              <a:t>size</a:t>
            </a:r>
            <a:r>
              <a:rPr lang="it-IT" sz="2400" dirty="0"/>
              <a:t>.</a:t>
            </a:r>
          </a:p>
          <a:p>
            <a:r>
              <a:rPr lang="it-IT" sz="2400" b="1" dirty="0" smtClean="0"/>
              <a:t>Background-</a:t>
            </a:r>
            <a:r>
              <a:rPr lang="it-IT" sz="2400" b="1" dirty="0" err="1" smtClean="0"/>
              <a:t>size</a:t>
            </a:r>
            <a:r>
              <a:rPr lang="it-IT" sz="2400" b="1" dirty="0"/>
              <a:t>: </a:t>
            </a:r>
            <a:r>
              <a:rPr lang="it-IT" sz="2400" dirty="0"/>
              <a:t>128px 80px , (larghezza  altezza).</a:t>
            </a:r>
          </a:p>
          <a:p>
            <a:r>
              <a:rPr lang="it-IT" sz="2400" b="1" dirty="0"/>
              <a:t>Background-</a:t>
            </a:r>
            <a:r>
              <a:rPr lang="it-IT" sz="2400" b="1" dirty="0" err="1"/>
              <a:t>size</a:t>
            </a:r>
            <a:r>
              <a:rPr lang="it-IT" sz="2400" b="1" dirty="0"/>
              <a:t>:</a:t>
            </a:r>
            <a:r>
              <a:rPr lang="it-IT" sz="2400" dirty="0"/>
              <a:t> cover, </a:t>
            </a:r>
          </a:p>
          <a:p>
            <a:pPr marL="0" indent="0">
              <a:buNone/>
            </a:pPr>
            <a:r>
              <a:rPr lang="it-IT" sz="2400" dirty="0"/>
              <a:t>immagine ridimenzionata, in modo che il valore più piccolo tra larghezza ed altezza sia pari alla dimensione del contenitore.</a:t>
            </a:r>
          </a:p>
          <a:p>
            <a:r>
              <a:rPr lang="it-IT" sz="2400" b="1" dirty="0"/>
              <a:t>Background-</a:t>
            </a:r>
            <a:r>
              <a:rPr lang="it-IT" sz="2400" b="1" dirty="0" err="1"/>
              <a:t>size</a:t>
            </a:r>
            <a:r>
              <a:rPr lang="it-IT" sz="2400" b="1" dirty="0"/>
              <a:t>: </a:t>
            </a:r>
            <a:r>
              <a:rPr lang="it-IT" sz="2400" dirty="0" err="1"/>
              <a:t>contain</a:t>
            </a:r>
            <a:r>
              <a:rPr lang="it-IT" sz="2400" dirty="0"/>
              <a:t>,</a:t>
            </a:r>
          </a:p>
          <a:p>
            <a:pPr marL="0" indent="0">
              <a:buNone/>
            </a:pPr>
            <a:r>
              <a:rPr lang="it-IT" sz="2400" dirty="0"/>
              <a:t> immagine ridimenzionata in modo che il valore più grande tra larghezza ed altezza sia pari alla dimensione del contenitore</a:t>
            </a:r>
            <a:r>
              <a:rPr lang="it-IT" sz="2400" dirty="0" smtClean="0"/>
              <a:t>.</a:t>
            </a:r>
            <a:endParaRPr lang="it-IT" sz="2400" dirty="0"/>
          </a:p>
        </p:txBody>
      </p:sp>
    </p:spTree>
    <p:extLst>
      <p:ext uri="{BB962C8B-B14F-4D97-AF65-F5344CB8AC3E}">
        <p14:creationId xmlns:p14="http://schemas.microsoft.com/office/powerpoint/2010/main" val="17923371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85893" y="260648"/>
            <a:ext cx="8229600" cy="792088"/>
          </a:xfrm>
        </p:spPr>
        <p:txBody>
          <a:bodyPr>
            <a:normAutofit/>
          </a:bodyPr>
          <a:lstStyle/>
          <a:p>
            <a:pPr algn="ctr"/>
            <a:r>
              <a:rPr lang="it-IT" sz="4500" b="1" dirty="0"/>
              <a:t>Sfondi 5/5</a:t>
            </a:r>
          </a:p>
        </p:txBody>
      </p:sp>
      <p:sp>
        <p:nvSpPr>
          <p:cNvPr id="3" name="Segnaposto contenuto 2"/>
          <p:cNvSpPr>
            <a:spLocks noGrp="1"/>
          </p:cNvSpPr>
          <p:nvPr>
            <p:ph idx="1"/>
          </p:nvPr>
        </p:nvSpPr>
        <p:spPr>
          <a:xfrm>
            <a:off x="1981200" y="1268760"/>
            <a:ext cx="8229600" cy="5055840"/>
          </a:xfrm>
        </p:spPr>
        <p:txBody>
          <a:bodyPr/>
          <a:lstStyle/>
          <a:p>
            <a:pPr marL="0" indent="0">
              <a:buNone/>
            </a:pPr>
            <a:r>
              <a:rPr lang="it-IT" dirty="0" smtClean="0"/>
              <a:t> </a:t>
            </a:r>
            <a:endParaRPr lang="it-IT"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50" y="1330599"/>
            <a:ext cx="7056784" cy="49321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80358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txBox="1">
            <a:spLocks/>
          </p:cNvSpPr>
          <p:nvPr/>
        </p:nvSpPr>
        <p:spPr bwMode="auto">
          <a:xfrm>
            <a:off x="1991544" y="1947479"/>
            <a:ext cx="8136904" cy="2160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Char char="-"/>
            </a:pPr>
            <a:r>
              <a:rPr lang="it-IT" sz="2800" dirty="0"/>
              <a:t>Introduce la possibilità di gestire gli angoli arrotondati dei riquadri, permettendo in questo modo di realizzare dei veri e propri box tondi</a:t>
            </a:r>
          </a:p>
          <a:p>
            <a:pPr marL="0" indent="0">
              <a:buNone/>
            </a:pPr>
            <a:endParaRPr lang="it-IT" sz="2800" b="1" dirty="0" err="1"/>
          </a:p>
        </p:txBody>
      </p:sp>
      <p:pic>
        <p:nvPicPr>
          <p:cNvPr id="8" name="Immagine 7"/>
          <p:cNvPicPr>
            <a:picLocks noChangeAspect="1"/>
          </p:cNvPicPr>
          <p:nvPr/>
        </p:nvPicPr>
        <p:blipFill>
          <a:blip r:embed="rId2"/>
          <a:stretch>
            <a:fillRect/>
          </a:stretch>
        </p:blipFill>
        <p:spPr>
          <a:xfrm>
            <a:off x="2855640" y="4293096"/>
            <a:ext cx="1217336" cy="1224136"/>
          </a:xfrm>
          <a:prstGeom prst="rect">
            <a:avLst/>
          </a:prstGeom>
        </p:spPr>
      </p:pic>
      <p:pic>
        <p:nvPicPr>
          <p:cNvPr id="9" name="Immagine 8"/>
          <p:cNvPicPr>
            <a:picLocks noChangeAspect="1"/>
          </p:cNvPicPr>
          <p:nvPr/>
        </p:nvPicPr>
        <p:blipFill>
          <a:blip r:embed="rId3"/>
          <a:stretch>
            <a:fillRect/>
          </a:stretch>
        </p:blipFill>
        <p:spPr>
          <a:xfrm>
            <a:off x="4367809" y="4725144"/>
            <a:ext cx="3072341" cy="576064"/>
          </a:xfrm>
          <a:prstGeom prst="rect">
            <a:avLst/>
          </a:prstGeom>
        </p:spPr>
      </p:pic>
      <p:sp>
        <p:nvSpPr>
          <p:cNvPr id="10" name="Titolo 1"/>
          <p:cNvSpPr>
            <a:spLocks noGrp="1"/>
          </p:cNvSpPr>
          <p:nvPr>
            <p:ph type="title"/>
          </p:nvPr>
        </p:nvSpPr>
        <p:spPr>
          <a:xfrm>
            <a:off x="1991544" y="296956"/>
            <a:ext cx="8229600" cy="1033099"/>
          </a:xfrm>
        </p:spPr>
        <p:txBody>
          <a:bodyPr>
            <a:normAutofit/>
          </a:bodyPr>
          <a:lstStyle/>
          <a:p>
            <a:r>
              <a:rPr lang="it-IT" sz="4500" b="1" dirty="0" err="1" smtClean="0"/>
              <a:t>Border</a:t>
            </a:r>
            <a:r>
              <a:rPr lang="it-IT" sz="4500" b="1" dirty="0" smtClean="0"/>
              <a:t> </a:t>
            </a:r>
            <a:r>
              <a:rPr lang="it-IT" sz="4500" b="1" dirty="0" err="1" smtClean="0"/>
              <a:t>Radius</a:t>
            </a:r>
            <a:endParaRPr lang="it-IT" sz="4500" b="1" dirty="0"/>
          </a:p>
        </p:txBody>
      </p:sp>
    </p:spTree>
    <p:extLst>
      <p:ext uri="{BB962C8B-B14F-4D97-AF65-F5344CB8AC3E}">
        <p14:creationId xmlns:p14="http://schemas.microsoft.com/office/powerpoint/2010/main" val="11743361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91544" y="296956"/>
            <a:ext cx="8229600" cy="1033099"/>
          </a:xfrm>
        </p:spPr>
        <p:txBody>
          <a:bodyPr>
            <a:normAutofit/>
          </a:bodyPr>
          <a:lstStyle/>
          <a:p>
            <a:r>
              <a:rPr lang="it-IT" sz="4500" b="1" dirty="0" err="1" smtClean="0"/>
              <a:t>Border</a:t>
            </a:r>
            <a:r>
              <a:rPr lang="it-IT" sz="4500" b="1" dirty="0" smtClean="0"/>
              <a:t> </a:t>
            </a:r>
            <a:r>
              <a:rPr lang="it-IT" sz="4500" b="1" dirty="0" err="1" smtClean="0"/>
              <a:t>Radius</a:t>
            </a:r>
            <a:endParaRPr lang="it-IT" sz="4500" b="1" dirty="0"/>
          </a:p>
        </p:txBody>
      </p:sp>
      <p:sp>
        <p:nvSpPr>
          <p:cNvPr id="3" name="Segnaposto contenuto 2"/>
          <p:cNvSpPr>
            <a:spLocks noGrp="1"/>
          </p:cNvSpPr>
          <p:nvPr>
            <p:ph idx="1"/>
          </p:nvPr>
        </p:nvSpPr>
        <p:spPr>
          <a:xfrm>
            <a:off x="1991544" y="1455068"/>
            <a:ext cx="8229600" cy="546606"/>
          </a:xfrm>
        </p:spPr>
        <p:txBody>
          <a:bodyPr/>
          <a:lstStyle/>
          <a:p>
            <a:pPr marL="0" indent="0">
              <a:buNone/>
            </a:pPr>
            <a:r>
              <a:rPr lang="it-IT" b="1" dirty="0" smtClean="0"/>
              <a:t>Esempio </a:t>
            </a:r>
            <a:r>
              <a:rPr lang="it-IT" b="1" dirty="0" err="1" smtClean="0"/>
              <a:t>Border-radius</a:t>
            </a:r>
            <a:r>
              <a:rPr lang="it-IT" b="1" dirty="0" smtClean="0"/>
              <a:t>: </a:t>
            </a:r>
          </a:p>
          <a:p>
            <a:pPr marL="0" indent="0">
              <a:buNone/>
            </a:pPr>
            <a:endParaRPr lang="it-IT" dirty="0"/>
          </a:p>
          <a:p>
            <a:pPr marL="0" indent="0">
              <a:buNone/>
            </a:pPr>
            <a:endParaRPr lang="it-IT" dirty="0" smtClean="0"/>
          </a:p>
          <a:p>
            <a:pPr marL="0" indent="0">
              <a:buNone/>
            </a:pPr>
            <a:endParaRPr lang="it-IT" dirty="0"/>
          </a:p>
          <a:p>
            <a:pPr marL="0" indent="0">
              <a:buNone/>
            </a:pPr>
            <a:endParaRPr lang="it-IT" dirty="0" smtClean="0"/>
          </a:p>
          <a:p>
            <a:pPr marL="0" indent="0">
              <a:buNone/>
            </a:pPr>
            <a:endParaRPr lang="it-IT" dirty="0"/>
          </a:p>
        </p:txBody>
      </p:sp>
      <p:pic>
        <p:nvPicPr>
          <p:cNvPr id="6" name="Immagine 5"/>
          <p:cNvPicPr>
            <a:picLocks noChangeAspect="1"/>
          </p:cNvPicPr>
          <p:nvPr/>
        </p:nvPicPr>
        <p:blipFill>
          <a:blip r:embed="rId2"/>
          <a:stretch>
            <a:fillRect/>
          </a:stretch>
        </p:blipFill>
        <p:spPr>
          <a:xfrm>
            <a:off x="1703512" y="1743100"/>
            <a:ext cx="1239392" cy="1239392"/>
          </a:xfrm>
          <a:prstGeom prst="rect">
            <a:avLst/>
          </a:prstGeom>
        </p:spPr>
      </p:pic>
      <p:pic>
        <p:nvPicPr>
          <p:cNvPr id="5" name="Immagine 4"/>
          <p:cNvPicPr>
            <a:picLocks noChangeAspect="1"/>
          </p:cNvPicPr>
          <p:nvPr/>
        </p:nvPicPr>
        <p:blipFill>
          <a:blip r:embed="rId3"/>
          <a:stretch>
            <a:fillRect/>
          </a:stretch>
        </p:blipFill>
        <p:spPr>
          <a:xfrm>
            <a:off x="2855641" y="2319164"/>
            <a:ext cx="5097294" cy="576064"/>
          </a:xfrm>
          <a:prstGeom prst="rect">
            <a:avLst/>
          </a:prstGeom>
        </p:spPr>
      </p:pic>
      <p:sp>
        <p:nvSpPr>
          <p:cNvPr id="9" name="Segnaposto contenuto 2"/>
          <p:cNvSpPr txBox="1">
            <a:spLocks/>
          </p:cNvSpPr>
          <p:nvPr/>
        </p:nvSpPr>
        <p:spPr bwMode="auto">
          <a:xfrm>
            <a:off x="2855642" y="1887116"/>
            <a:ext cx="7740351" cy="5040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IT" sz="2800" dirty="0"/>
              <a:t>Tutti a partire dall’angolo in alto a </a:t>
            </a:r>
            <a:r>
              <a:rPr lang="it-IT" sz="2800" dirty="0" err="1"/>
              <a:t>sx</a:t>
            </a:r>
            <a:r>
              <a:rPr lang="it-IT" sz="2800" dirty="0"/>
              <a:t> in senso orario</a:t>
            </a:r>
          </a:p>
        </p:txBody>
      </p:sp>
      <p:sp>
        <p:nvSpPr>
          <p:cNvPr id="12" name="Segnaposto contenuto 2"/>
          <p:cNvSpPr txBox="1">
            <a:spLocks/>
          </p:cNvSpPr>
          <p:nvPr/>
        </p:nvSpPr>
        <p:spPr bwMode="auto">
          <a:xfrm>
            <a:off x="2855641" y="2967236"/>
            <a:ext cx="6984776" cy="5040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IT" sz="2800" dirty="0"/>
              <a:t>Alto a </a:t>
            </a:r>
            <a:r>
              <a:rPr lang="it-IT" sz="2800" dirty="0" err="1"/>
              <a:t>sx</a:t>
            </a:r>
            <a:r>
              <a:rPr lang="it-IT" sz="2800" dirty="0"/>
              <a:t> – Basso a dx – Alto a dx - Basso a </a:t>
            </a:r>
            <a:r>
              <a:rPr lang="it-IT" sz="2800" dirty="0" err="1"/>
              <a:t>sx</a:t>
            </a:r>
            <a:endParaRPr lang="it-IT" sz="2800" dirty="0"/>
          </a:p>
        </p:txBody>
      </p:sp>
      <p:pic>
        <p:nvPicPr>
          <p:cNvPr id="15" name="Immagine 14"/>
          <p:cNvPicPr>
            <a:picLocks noChangeAspect="1"/>
          </p:cNvPicPr>
          <p:nvPr/>
        </p:nvPicPr>
        <p:blipFill rotWithShape="1">
          <a:blip r:embed="rId4"/>
          <a:srcRect t="8909"/>
          <a:stretch/>
        </p:blipFill>
        <p:spPr>
          <a:xfrm>
            <a:off x="1703512" y="2926443"/>
            <a:ext cx="1152128" cy="1055415"/>
          </a:xfrm>
          <a:prstGeom prst="rect">
            <a:avLst/>
          </a:prstGeom>
        </p:spPr>
      </p:pic>
      <p:pic>
        <p:nvPicPr>
          <p:cNvPr id="8" name="Immagine 7"/>
          <p:cNvPicPr>
            <a:picLocks noChangeAspect="1"/>
          </p:cNvPicPr>
          <p:nvPr/>
        </p:nvPicPr>
        <p:blipFill>
          <a:blip r:embed="rId5"/>
          <a:stretch>
            <a:fillRect/>
          </a:stretch>
        </p:blipFill>
        <p:spPr>
          <a:xfrm>
            <a:off x="2855642" y="4623420"/>
            <a:ext cx="4365959" cy="648072"/>
          </a:xfrm>
          <a:prstGeom prst="rect">
            <a:avLst/>
          </a:prstGeom>
        </p:spPr>
      </p:pic>
      <p:pic>
        <p:nvPicPr>
          <p:cNvPr id="13" name="Immagine 12"/>
          <p:cNvPicPr>
            <a:picLocks noChangeAspect="1"/>
          </p:cNvPicPr>
          <p:nvPr/>
        </p:nvPicPr>
        <p:blipFill>
          <a:blip r:embed="rId6"/>
          <a:stretch>
            <a:fillRect/>
          </a:stretch>
        </p:blipFill>
        <p:spPr>
          <a:xfrm>
            <a:off x="2855641" y="3471292"/>
            <a:ext cx="3797222" cy="504056"/>
          </a:xfrm>
          <a:prstGeom prst="rect">
            <a:avLst/>
          </a:prstGeom>
        </p:spPr>
      </p:pic>
      <p:pic>
        <p:nvPicPr>
          <p:cNvPr id="16" name="Immagine 15"/>
          <p:cNvPicPr>
            <a:picLocks noChangeAspect="1"/>
          </p:cNvPicPr>
          <p:nvPr/>
        </p:nvPicPr>
        <p:blipFill>
          <a:blip r:embed="rId7"/>
          <a:stretch>
            <a:fillRect/>
          </a:stretch>
        </p:blipFill>
        <p:spPr>
          <a:xfrm>
            <a:off x="1703513" y="3975348"/>
            <a:ext cx="1165683" cy="1152128"/>
          </a:xfrm>
          <a:prstGeom prst="rect">
            <a:avLst/>
          </a:prstGeom>
        </p:spPr>
      </p:pic>
      <p:sp>
        <p:nvSpPr>
          <p:cNvPr id="19" name="Segnaposto contenuto 2"/>
          <p:cNvSpPr txBox="1">
            <a:spLocks/>
          </p:cNvSpPr>
          <p:nvPr/>
        </p:nvSpPr>
        <p:spPr bwMode="auto">
          <a:xfrm>
            <a:off x="2855641" y="4191372"/>
            <a:ext cx="6984776" cy="5040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IT" sz="2800" dirty="0"/>
              <a:t>Alto a </a:t>
            </a:r>
            <a:r>
              <a:rPr lang="it-IT" sz="2800" dirty="0" err="1"/>
              <a:t>sx</a:t>
            </a:r>
            <a:r>
              <a:rPr lang="it-IT" sz="2800" dirty="0"/>
              <a:t> – Alto a dx – Basso </a:t>
            </a:r>
            <a:r>
              <a:rPr lang="it-IT" sz="2800" dirty="0" err="1"/>
              <a:t>sx</a:t>
            </a:r>
            <a:r>
              <a:rPr lang="it-IT" sz="2800" dirty="0"/>
              <a:t> – Basso dx</a:t>
            </a:r>
          </a:p>
        </p:txBody>
      </p:sp>
      <p:pic>
        <p:nvPicPr>
          <p:cNvPr id="17" name="Immagine 16"/>
          <p:cNvPicPr>
            <a:picLocks noChangeAspect="1"/>
          </p:cNvPicPr>
          <p:nvPr/>
        </p:nvPicPr>
        <p:blipFill>
          <a:blip r:embed="rId8"/>
          <a:stretch>
            <a:fillRect/>
          </a:stretch>
        </p:blipFill>
        <p:spPr>
          <a:xfrm>
            <a:off x="1684957" y="5127476"/>
            <a:ext cx="1217336" cy="1224136"/>
          </a:xfrm>
          <a:prstGeom prst="rect">
            <a:avLst/>
          </a:prstGeom>
        </p:spPr>
      </p:pic>
      <p:sp>
        <p:nvSpPr>
          <p:cNvPr id="21" name="Segnaposto contenuto 2"/>
          <p:cNvSpPr txBox="1">
            <a:spLocks/>
          </p:cNvSpPr>
          <p:nvPr/>
        </p:nvSpPr>
        <p:spPr bwMode="auto">
          <a:xfrm>
            <a:off x="2855641" y="5271492"/>
            <a:ext cx="6984776" cy="5040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IT" sz="2800" dirty="0"/>
              <a:t>Tutti</a:t>
            </a:r>
          </a:p>
        </p:txBody>
      </p:sp>
      <p:pic>
        <p:nvPicPr>
          <p:cNvPr id="18" name="Immagine 17"/>
          <p:cNvPicPr>
            <a:picLocks noChangeAspect="1"/>
          </p:cNvPicPr>
          <p:nvPr/>
        </p:nvPicPr>
        <p:blipFill>
          <a:blip r:embed="rId9"/>
          <a:stretch>
            <a:fillRect/>
          </a:stretch>
        </p:blipFill>
        <p:spPr>
          <a:xfrm>
            <a:off x="2783633" y="5775548"/>
            <a:ext cx="3072341" cy="576064"/>
          </a:xfrm>
          <a:prstGeom prst="rect">
            <a:avLst/>
          </a:prstGeom>
        </p:spPr>
      </p:pic>
    </p:spTree>
    <p:extLst>
      <p:ext uri="{BB962C8B-B14F-4D97-AF65-F5344CB8AC3E}">
        <p14:creationId xmlns:p14="http://schemas.microsoft.com/office/powerpoint/2010/main" val="915524598"/>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ttivo">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Retrospettivo</Template>
  <TotalTime>1673</TotalTime>
  <Words>6690</Words>
  <Application>Microsoft Macintosh PowerPoint</Application>
  <PresentationFormat>Widescreen</PresentationFormat>
  <Paragraphs>929</Paragraphs>
  <Slides>142</Slides>
  <Notes>37</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142</vt:i4>
      </vt:variant>
    </vt:vector>
  </HeadingPairs>
  <TitlesOfParts>
    <vt:vector size="148" baseType="lpstr">
      <vt:lpstr>Arial</vt:lpstr>
      <vt:lpstr>Calibri</vt:lpstr>
      <vt:lpstr>Calibri Light</vt:lpstr>
      <vt:lpstr>Lucida Sans Unicode</vt:lpstr>
      <vt:lpstr>Wingdings 3</vt:lpstr>
      <vt:lpstr>Retrospettivo</vt:lpstr>
      <vt:lpstr>Introduzione a CSS</vt:lpstr>
      <vt:lpstr>Cosa permettono di fare i CSS</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Creare un CSS</vt:lpstr>
      <vt:lpstr>Creare un CSS</vt:lpstr>
      <vt:lpstr>Creare un CSS</vt:lpstr>
      <vt:lpstr>Creare un CSS</vt:lpstr>
      <vt:lpstr>Presentazione di PowerPoint</vt:lpstr>
      <vt:lpstr>Presentazione di PowerPoint</vt:lpstr>
      <vt:lpstr>Presentazione di PowerPoint</vt:lpstr>
      <vt:lpstr>Presentazione di PowerPoint</vt:lpstr>
      <vt:lpstr>Presentazione di PowerPoint</vt:lpstr>
      <vt:lpstr>Selettori</vt:lpstr>
      <vt:lpstr>Selettori di base</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Selettore di relazione</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Pseudoclassi</vt:lpstr>
      <vt:lpstr>Presentazione di PowerPoint</vt:lpstr>
      <vt:lpstr>Pseudoclassi</vt:lpstr>
      <vt:lpstr>Pseudoclassi</vt:lpstr>
      <vt:lpstr>Pseudoclassi pari e dispari</vt:lpstr>
      <vt:lpstr>Pseudoclassi per gli input</vt:lpstr>
      <vt:lpstr>Pseudoclassi per gli input</vt:lpstr>
      <vt:lpstr>Pseudoclassi per gli input</vt:lpstr>
      <vt:lpstr>Pseudoclassi per gli input</vt:lpstr>
      <vt:lpstr>Pseudoclassi per gli input</vt:lpstr>
      <vt:lpstr>Pseudoclassi per gli input</vt:lpstr>
      <vt:lpstr>Pseudoelementi</vt:lpstr>
      <vt:lpstr>Pseudo Elementi 1/2</vt:lpstr>
      <vt:lpstr>Presentazione di PowerPoint</vt:lpstr>
      <vt:lpstr>Pseudo Elementi 2/2</vt:lpstr>
      <vt:lpstr>Not</vt:lpstr>
      <vt:lpstr>Impostazione Colore</vt:lpstr>
      <vt:lpstr>RGBA</vt:lpstr>
      <vt:lpstr>Tipi di valore</vt:lpstr>
      <vt:lpstr>Tipi di valore</vt:lpstr>
      <vt:lpstr>Tabella unità di misura relative e assolute</vt:lpstr>
      <vt:lpstr>Height e overflow</vt:lpstr>
      <vt:lpstr>max-height e min-height</vt:lpstr>
      <vt:lpstr>Overflow</vt:lpstr>
      <vt:lpstr>Width</vt:lpstr>
      <vt:lpstr>Box Model </vt:lpstr>
      <vt:lpstr>Border 1/4</vt:lpstr>
      <vt:lpstr>Border 2/4</vt:lpstr>
      <vt:lpstr>Border 3/4</vt:lpstr>
      <vt:lpstr>Border image</vt:lpstr>
      <vt:lpstr>Padding</vt:lpstr>
      <vt:lpstr>Padding</vt:lpstr>
      <vt:lpstr>Margin</vt:lpstr>
      <vt:lpstr>Capire il box model 1/4</vt:lpstr>
      <vt:lpstr>Capire il box model 2/4</vt:lpstr>
      <vt:lpstr>Capire il box model 3/4</vt:lpstr>
      <vt:lpstr>Capire il box model 4/4</vt:lpstr>
      <vt:lpstr>Box-sizing</vt:lpstr>
      <vt:lpstr>Nuovi Effetti CSS3</vt:lpstr>
      <vt:lpstr>Outline</vt:lpstr>
      <vt:lpstr>Presentazione di PowerPoint</vt:lpstr>
      <vt:lpstr>Disposizione testo in colonne1/2</vt:lpstr>
      <vt:lpstr>Disposizione testo in Colonne 2/2</vt:lpstr>
      <vt:lpstr>Presentazione di PowerPoint</vt:lpstr>
      <vt:lpstr>Presentazione di PowerPoint</vt:lpstr>
      <vt:lpstr>Presentazione di PowerPoint</vt:lpstr>
      <vt:lpstr>Sfondi 1/5</vt:lpstr>
      <vt:lpstr>Sfondi 2/5</vt:lpstr>
      <vt:lpstr>Sfondi 3/5</vt:lpstr>
      <vt:lpstr>Sfondi 4/5</vt:lpstr>
      <vt:lpstr>Sfondi 5/5</vt:lpstr>
      <vt:lpstr>Border Radius</vt:lpstr>
      <vt:lpstr>Border Radius</vt:lpstr>
      <vt:lpstr>Ombre</vt:lpstr>
      <vt:lpstr>Gestione Tipografica</vt:lpstr>
      <vt:lpstr>Impostazione del font 1/2</vt:lpstr>
      <vt:lpstr>Impostazione del font 2/2</vt:lpstr>
      <vt:lpstr>Impostazione del font 2/2</vt:lpstr>
      <vt:lpstr>Impostazione dimensione</vt:lpstr>
      <vt:lpstr>Impostazione Colore Testo</vt:lpstr>
      <vt:lpstr>Impostazione Stile 1/3</vt:lpstr>
      <vt:lpstr>Impostazione Stile 1/3</vt:lpstr>
      <vt:lpstr>Impostazione Stile 2/3</vt:lpstr>
      <vt:lpstr>Impostazione Stile 3/3 </vt:lpstr>
      <vt:lpstr>Box Resize</vt:lpstr>
      <vt:lpstr>Gestire il posizionamento 1/2</vt:lpstr>
      <vt:lpstr>Gestire il posizionamento</vt:lpstr>
      <vt:lpstr>Gestire il posizionamento 2/2</vt:lpstr>
      <vt:lpstr>Gestire il posizionamento :float 1/2</vt:lpstr>
      <vt:lpstr>Gestire il posizionamento :float 2/2</vt:lpstr>
      <vt:lpstr>Capire la disposizione di un elemento</vt:lpstr>
      <vt:lpstr>Visibility</vt:lpstr>
      <vt:lpstr>Display 1/2</vt:lpstr>
      <vt:lpstr>Display 2/2</vt:lpstr>
      <vt:lpstr>Il posizionamento</vt:lpstr>
      <vt:lpstr>Il posizionamento</vt:lpstr>
      <vt:lpstr>Il posizionamento</vt:lpstr>
      <vt:lpstr>Il posizionamento</vt:lpstr>
      <vt:lpstr>Il posizionamento</vt:lpstr>
      <vt:lpstr>Il posizionamento</vt:lpstr>
      <vt:lpstr>Cursore 1/2</vt:lpstr>
      <vt:lpstr>Cursore 2/2</vt:lpstr>
      <vt:lpstr>Presentazione di PowerPoint</vt:lpstr>
      <vt:lpstr>Esercitazione 1</vt:lpstr>
      <vt:lpstr>Esercitazione 2</vt:lpstr>
      <vt:lpstr>Flexbox</vt:lpstr>
      <vt:lpstr>Flexbox</vt:lpstr>
      <vt:lpstr>Perché è nato Flexbox</vt:lpstr>
      <vt:lpstr>Perché è nato Flexbox</vt:lpstr>
      <vt:lpstr>Cosa possiamo fare con Flexbox</vt:lpstr>
      <vt:lpstr>Come usare Flexbox</vt:lpstr>
      <vt:lpstr>Come usare Flexbox</vt:lpstr>
      <vt:lpstr>Come usare Flexbox</vt:lpstr>
      <vt:lpstr>Come usare Flexbox</vt:lpstr>
      <vt:lpstr>Come usare Flexbox</vt:lpstr>
      <vt:lpstr>Come usare Flexbox</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c:title>
  <dc:creator>Carmine Alfano</dc:creator>
  <cp:lastModifiedBy>Carmine Alfano</cp:lastModifiedBy>
  <cp:revision>488</cp:revision>
  <dcterms:created xsi:type="dcterms:W3CDTF">2016-09-27T17:12:58Z</dcterms:created>
  <dcterms:modified xsi:type="dcterms:W3CDTF">2016-10-05T10:59:41Z</dcterms:modified>
</cp:coreProperties>
</file>